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5" r:id="rId11"/>
    <p:sldId id="279" r:id="rId12"/>
    <p:sldId id="266" r:id="rId13"/>
    <p:sldId id="267" r:id="rId14"/>
    <p:sldId id="28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 lvl="0">
      <a:defRPr lang="de-DE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5C4"/>
    <a:srgbClr val="42424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93" autoAdjust="0"/>
  </p:normalViewPr>
  <p:slideViewPr>
    <p:cSldViewPr snapToGrid="0" showGuides="1">
      <p:cViewPr>
        <p:scale>
          <a:sx n="75" d="100"/>
          <a:sy n="75" d="100"/>
        </p:scale>
        <p:origin x="834" y="7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43787728076902"/>
          <c:y val="0.13621711032275052"/>
          <c:w val="0.85689969804883359"/>
          <c:h val="0.70030453704445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Прибыль</c:v>
                </c:pt>
              </c:strCache>
            </c:strRef>
          </c:tx>
          <c:spPr>
            <a:solidFill>
              <a:srgbClr val="3DC3A4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3.6</c:v>
                </c:pt>
                <c:pt idx="1">
                  <c:v>11.2</c:v>
                </c:pt>
                <c:pt idx="2">
                  <c:v>35.5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F9-414C-AAA5-A6F45BA0B51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Выручка</c:v>
                </c:pt>
              </c:strCache>
            </c:strRef>
          </c:tx>
          <c:spPr>
            <a:solidFill>
              <a:srgbClr val="5795C4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12.5</c:v>
                </c:pt>
                <c:pt idx="1">
                  <c:v>47</c:v>
                </c:pt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F9-414C-AAA5-A6F45BA0B51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Расходы</c:v>
                </c:pt>
              </c:strCache>
            </c:strRef>
          </c:tx>
          <c:spPr>
            <a:solidFill>
              <a:srgbClr val="AC7DC5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8.9</c:v>
                </c:pt>
                <c:pt idx="1">
                  <c:v>35.799999999999997</c:v>
                </c:pt>
                <c:pt idx="2">
                  <c:v>164.5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F9-414C-AAA5-A6F45BA0B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8821375"/>
        <c:axId val="2068823295"/>
      </c:barChart>
      <c:catAx>
        <c:axId val="206882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ru-RU"/>
          </a:p>
        </c:txPr>
        <c:crossAx val="2068823295"/>
        <c:crosses val="autoZero"/>
        <c:auto val="1"/>
        <c:lblAlgn val="ctr"/>
        <c:lblOffset val="100"/>
        <c:noMultiLvlLbl val="0"/>
      </c:catAx>
      <c:valAx>
        <c:axId val="206882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ru-RU"/>
          </a:p>
        </c:txPr>
        <c:crossAx val="2068821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430865743717158"/>
          <c:y val="1.3522561764259481E-2"/>
          <c:w val="0.35138268512565685"/>
          <c:h val="6.5931181012827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9BC90-9AE2-8448-B330-5BAE5E92A1E6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D7A0F-F242-154A-ADED-9706574B00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6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EYEVI??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D7A0F-F242-154A-ADED-9706574B006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1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EYEVI??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D7A0F-F242-154A-ADED-9706574B006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D7A0F-F242-154A-ADED-9706574B006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01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Dezember 2025?? Umformulieren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D7A0F-F242-154A-ADED-9706574B006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13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7E7E92-9CA6-5CF1-F6B0-AAE4AC53A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59B884-BD51-3A77-2C25-D7996834F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7B508-9FAE-CA7A-529C-315AB2B6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473069-2542-B1F1-AECE-9632FDF5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F1133D-D70F-9704-C957-4FE7F8C5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7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0AFB1-CD04-5BEE-8F42-D9F49663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05F494-A2E8-6E40-8AD4-7043687EB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E02BB-7DBC-90CE-9960-CA3994B7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B49701-E6AF-6D3C-4686-0D14903F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2DCF96-EB44-1BA0-F320-37CBAF23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D6605F-A06E-BAD0-80E8-BE82646C1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F23557-FE0A-1396-58DA-187ACBB97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4C4EC-F4CB-76CE-0976-08586509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05DC5-CE2C-1ACA-984E-004B3F3F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82A18-4BDF-51A2-B3F8-6177E45A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58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90FAC-D829-A7F8-6D02-88B780DB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6C98-E214-40DE-2F0B-E10802C69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5FDD3B-0F9C-EF76-A619-71AA4619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8C0144-F10F-F638-C826-FC74A2F1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0775B4-F454-98D9-0B2E-7E602E9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75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FAC33-E412-0C26-95CB-7B170061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0A9A9D-1FFA-AD0C-394D-D739C0088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9F2FF2-3B23-EE6A-1903-6AB23292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ABF4B-1FCA-A1F2-458D-136FF335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D38B1-B90D-C661-B88A-211F6F2D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8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74C33-580C-4551-3182-B95C2143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8CD4C-B69F-214F-F00C-A0E5E5DED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A6CF68-3AB9-AB41-369D-8EA57BBEC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37733E-6189-B87B-1B5E-6AE91E63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A220C8-3851-4AB3-E0D8-8DE432B6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A0B408-6077-D194-987D-F9449B32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F406-6993-E805-E942-7CAC8C5D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8115F2-B93B-F9B0-2452-0D43CFD6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E97A02-5231-F37A-D881-192800BAC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30A151-8F9B-9812-8CEC-42A4D7B55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1257BD-AF38-734D-E4C5-043929F45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CBCB18A-5687-86A3-6623-07ECFD91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96DD86-27C1-39B7-F2A8-EAE73580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E9D34-BCB5-2E9D-479C-10F9110C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40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874DD-C47B-1621-E249-30E54DEC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22C3CD-D553-3FC3-AD1E-DB3081C6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6D9348-A9A3-D492-D616-C4BDA870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3C22AA-C4BD-107F-A87A-487DE472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62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2DCF45-21CC-6C98-C6D8-986ACC77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4E64AD-143C-5502-F252-D253D9AD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40EFAA-FD96-BA7E-8481-C9CBCA23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1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85D34-4E49-8490-B83B-4767B800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08FAAA-240D-6C88-F04B-FB666474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E04EEC-CD51-51E5-2803-3C54E845C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A0E4B8-A95C-EDF5-37AC-CA55B3A6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68E2B2-0E84-F9F4-64DD-518A9DE2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C9B39E-DFED-4BFA-A27B-AE6F2ED4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4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7A66-C93E-B3DE-BD8B-8C4B27E2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D40B0C-648F-690D-188E-731004306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B53549-EAE3-C779-F6DB-AAF97833E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5FD87F-96F2-3710-5CC3-56625F01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0A9D6D-5CD8-CDF8-7785-DF8BF7C2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26E937-8F25-8640-701A-E0B4CBC5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5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537ABC-5984-0C70-581E-29F45C63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918382-9DCA-D84D-E5A3-1F271B57B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24F36-5B17-E3A3-A60B-7023B06C0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A030-CBB6-4A45-ADAA-B0AAF756523C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1B62CB-508B-301D-1A34-9C561014F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FF2B0-E8A9-3099-E5D1-301A993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052E5-D10E-FE4E-A037-B9CF5455BA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4.emf"/><Relationship Id="rId5" Type="http://schemas.openxmlformats.org/officeDocument/2006/relationships/image" Target="../media/image27.png"/><Relationship Id="rId10" Type="http://schemas.openxmlformats.org/officeDocument/2006/relationships/image" Target="../media/image33.emf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5.jp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emf"/><Relationship Id="rId5" Type="http://schemas.microsoft.com/office/2007/relationships/hdphoto" Target="../media/hdphoto3.wdp"/><Relationship Id="rId10" Type="http://schemas.openxmlformats.org/officeDocument/2006/relationships/image" Target="../media/image22.emf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unst, Kreativität enthält.&#10;&#10;Automatisch generierte Beschreibung">
            <a:extLst>
              <a:ext uri="{FF2B5EF4-FFF2-40B4-BE49-F238E27FC236}">
                <a16:creationId xmlns:a16="http://schemas.microsoft.com/office/drawing/2014/main" id="{1D902F85-C788-8230-46F7-B5597F0BA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6993" t="3456" r="10664" b="50888"/>
          <a:stretch/>
        </p:blipFill>
        <p:spPr>
          <a:xfrm>
            <a:off x="-727810" y="3253248"/>
            <a:ext cx="14140070" cy="4846916"/>
          </a:xfrm>
          <a:prstGeom prst="ellipse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0796FBE-977C-E4D6-8B89-A694693CD0CB}"/>
              </a:ext>
            </a:extLst>
          </p:cNvPr>
          <p:cNvSpPr/>
          <p:nvPr/>
        </p:nvSpPr>
        <p:spPr>
          <a:xfrm>
            <a:off x="0" y="-20577"/>
            <a:ext cx="12192000" cy="4686300"/>
          </a:xfrm>
          <a:prstGeom prst="rect">
            <a:avLst/>
          </a:prstGeom>
          <a:solidFill>
            <a:srgbClr val="5795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459AD7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4CBBF94-814D-544F-DEA3-5CECC67146C3}"/>
              </a:ext>
            </a:extLst>
          </p:cNvPr>
          <p:cNvSpPr txBox="1"/>
          <p:nvPr/>
        </p:nvSpPr>
        <p:spPr>
          <a:xfrm>
            <a:off x="7747687" y="4033264"/>
            <a:ext cx="4425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Направление Н1: Информационные технологии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C8942B59-2D3E-58A8-359B-F60E3686D526}"/>
              </a:ext>
            </a:extLst>
          </p:cNvPr>
          <p:cNvSpPr txBox="1"/>
          <p:nvPr/>
        </p:nvSpPr>
        <p:spPr>
          <a:xfrm>
            <a:off x="4953954" y="2171651"/>
            <a:ext cx="5218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585454"/>
                </a:solidFill>
                <a:latin typeface="Montserrat Black" panose="00000A00000000000000" pitchFamily="2" charset="-52"/>
              </a:rPr>
              <a:t>«</a:t>
            </a:r>
            <a:r>
              <a:rPr lang="en-US" sz="4800" b="1" dirty="0">
                <a:solidFill>
                  <a:srgbClr val="585454"/>
                </a:solidFill>
                <a:latin typeface="Montserrat Black" panose="00000A00000000000000" pitchFamily="2" charset="-52"/>
              </a:rPr>
              <a:t>GEOSYSTEM</a:t>
            </a:r>
            <a:r>
              <a:rPr lang="ru-RU" sz="4800" b="1" dirty="0">
                <a:solidFill>
                  <a:srgbClr val="585454"/>
                </a:solidFill>
                <a:latin typeface="Montserrat Black" panose="00000A00000000000000" pitchFamily="2" charset="-52"/>
              </a:rPr>
              <a:t>»</a:t>
            </a:r>
          </a:p>
        </p:txBody>
      </p:sp>
      <p:pic>
        <p:nvPicPr>
          <p:cNvPr id="51" name="Рисунок 2">
            <a:extLst>
              <a:ext uri="{FF2B5EF4-FFF2-40B4-BE49-F238E27FC236}">
                <a16:creationId xmlns:a16="http://schemas.microsoft.com/office/drawing/2014/main" id="{3C58CD7E-014D-0006-61F2-2F276165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4" y="1538155"/>
            <a:ext cx="3583023" cy="276566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E4976D4-57D5-E912-A5F3-670D46284ED3}"/>
              </a:ext>
            </a:extLst>
          </p:cNvPr>
          <p:cNvGrpSpPr/>
          <p:nvPr/>
        </p:nvGrpSpPr>
        <p:grpSpPr>
          <a:xfrm>
            <a:off x="797209" y="1224891"/>
            <a:ext cx="3715593" cy="5219252"/>
            <a:chOff x="797209" y="1224891"/>
            <a:chExt cx="3715593" cy="521925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017985C-54C0-B8E6-BEDF-2035FFEBC5E5}"/>
                </a:ext>
              </a:extLst>
            </p:cNvPr>
            <p:cNvSpPr/>
            <p:nvPr/>
          </p:nvSpPr>
          <p:spPr>
            <a:xfrm>
              <a:off x="1208803" y="6054352"/>
              <a:ext cx="2885767" cy="389791"/>
            </a:xfrm>
            <a:prstGeom prst="ellipse">
              <a:avLst/>
            </a:prstGeom>
            <a:solidFill>
              <a:schemeClr val="bg1"/>
            </a:solidFill>
            <a:effectLst>
              <a:softEdge rad="59784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Dreieck 1">
              <a:extLst>
                <a:ext uri="{FF2B5EF4-FFF2-40B4-BE49-F238E27FC236}">
                  <a16:creationId xmlns:a16="http://schemas.microsoft.com/office/drawing/2014/main" id="{ABC01F2F-F1CA-B03A-B1F0-4392E00479BF}"/>
                </a:ext>
              </a:extLst>
            </p:cNvPr>
            <p:cNvSpPr/>
            <p:nvPr/>
          </p:nvSpPr>
          <p:spPr>
            <a:xfrm>
              <a:off x="1160632" y="2862635"/>
              <a:ext cx="3005334" cy="3426055"/>
            </a:xfrm>
            <a:prstGeom prst="triangle">
              <a:avLst/>
            </a:prstGeom>
            <a:gradFill>
              <a:gsLst>
                <a:gs pos="5000">
                  <a:srgbClr val="E0EAFC">
                    <a:lumMod val="44348"/>
                    <a:lumOff val="55652"/>
                  </a:srgbClr>
                </a:gs>
                <a:gs pos="93000">
                  <a:srgbClr val="CFDEF3">
                    <a:alpha val="0"/>
                  </a:srgbClr>
                </a:gs>
              </a:gsLst>
              <a:lin ang="16200000" scaled="1"/>
            </a:gradFill>
            <a:effectLst>
              <a:softEdge rad="59784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76E5D31E-F6AF-B594-C07F-69299AA4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209" y="1224891"/>
              <a:ext cx="3715593" cy="1790168"/>
            </a:xfrm>
            <a:prstGeom prst="rect">
              <a:avLst/>
            </a:prstGeom>
          </p:spPr>
        </p:pic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E911DDD6-B4A0-AF72-7BF3-B14CA57F9E90}"/>
              </a:ext>
            </a:extLst>
          </p:cNvPr>
          <p:cNvGrpSpPr/>
          <p:nvPr/>
        </p:nvGrpSpPr>
        <p:grpSpPr>
          <a:xfrm>
            <a:off x="-5743289" y="-4420944"/>
            <a:ext cx="24397470" cy="16282394"/>
            <a:chOff x="-5743289" y="-4420944"/>
            <a:chExt cx="24397470" cy="16282394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ED15273-44ED-B9EB-128D-8513D3C9C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849468">
              <a:off x="4337108" y="-2500134"/>
              <a:ext cx="9923954" cy="5827981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CBE3FCD-8557-CE28-144D-CDD31074C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859738">
              <a:off x="-5743289" y="-4353972"/>
              <a:ext cx="9923954" cy="582798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6BF33F9A-1021-C148-1008-6C5D0BED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236929">
              <a:off x="-7040957" y="933522"/>
              <a:ext cx="9923954" cy="5827981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E239599E-7C5F-A37A-8551-762C5F4B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143601">
              <a:off x="3061587" y="5517936"/>
              <a:ext cx="10801810" cy="6343514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32AA2393-4E2C-C6B4-F6EF-C0BBF2788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40727">
              <a:off x="10778214" y="-2372958"/>
              <a:ext cx="9923954" cy="5827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6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Kreise">
            <a:extLst>
              <a:ext uri="{FF2B5EF4-FFF2-40B4-BE49-F238E27FC236}">
                <a16:creationId xmlns:a16="http://schemas.microsoft.com/office/drawing/2014/main" id="{1EEA82B4-0C4E-9216-BAFB-FAD0766C3CF8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E3851-CF54-A87F-0EA7-565DA7A875BA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1C6BBCB-2189-8A49-EBC3-578CADFD59F4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A1383-C6C1-6876-EE09-E7BC3129CE85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973DA81-8AC7-F030-B3CD-07F670CB08BE}"/>
              </a:ext>
            </a:extLst>
          </p:cNvPr>
          <p:cNvGrpSpPr/>
          <p:nvPr/>
        </p:nvGrpSpPr>
        <p:grpSpPr>
          <a:xfrm>
            <a:off x="6244229" y="-1149672"/>
            <a:ext cx="11895542" cy="11889960"/>
            <a:chOff x="6226883" y="-2495846"/>
            <a:chExt cx="11895542" cy="11889960"/>
          </a:xfrm>
          <a:noFill/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1147585-9406-17DA-C3BF-96536D022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0"/>
            </a:blip>
            <a:srcRect t="1817" b="1817"/>
            <a:stretch/>
          </p:blipFill>
          <p:spPr bwMode="auto">
            <a:xfrm>
              <a:off x="6226883" y="1554929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6A5EEA3-71B5-959F-F5E7-4F7405176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EE6472CA-0A43-F3C7-C3E2-40949E6A6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2DEFBC2D-D74D-133C-A95B-70971BD61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</p:grpSp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950285" y="-32025"/>
            <a:ext cx="15097249" cy="1019288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!!Parallelogramm 5">
            <a:extLst>
              <a:ext uri="{FF2B5EF4-FFF2-40B4-BE49-F238E27FC236}">
                <a16:creationId xmlns:a16="http://schemas.microsoft.com/office/drawing/2014/main" id="{5D3A7FF8-14A8-4126-FD4B-3C11CF9BBB57}"/>
              </a:ext>
            </a:extLst>
          </p:cNvPr>
          <p:cNvSpPr/>
          <p:nvPr/>
        </p:nvSpPr>
        <p:spPr>
          <a:xfrm>
            <a:off x="-4196137" y="4795308"/>
            <a:ext cx="6132358" cy="1151280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!!Parallelogramm 5">
            <a:extLst>
              <a:ext uri="{FF2B5EF4-FFF2-40B4-BE49-F238E27FC236}">
                <a16:creationId xmlns:a16="http://schemas.microsoft.com/office/drawing/2014/main" id="{A2260CE1-2283-73E2-0175-8BFE5F995008}"/>
              </a:ext>
            </a:extLst>
          </p:cNvPr>
          <p:cNvSpPr/>
          <p:nvPr/>
        </p:nvSpPr>
        <p:spPr>
          <a:xfrm>
            <a:off x="-4170186" y="1979872"/>
            <a:ext cx="6106407" cy="1140717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5CFDF0C1-5932-153C-EE86-3F4070E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105" y="239913"/>
            <a:ext cx="6317791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Аналоги и конкуренты</a:t>
            </a: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65C6C172-3B69-1364-6C1E-95116442B703}"/>
              </a:ext>
            </a:extLst>
          </p:cNvPr>
          <p:cNvSpPr txBox="1">
            <a:spLocks/>
          </p:cNvSpPr>
          <p:nvPr/>
        </p:nvSpPr>
        <p:spPr>
          <a:xfrm>
            <a:off x="-42525" y="2131245"/>
            <a:ext cx="1569305" cy="82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Montserrat Black" panose="00000A00000000000000" pitchFamily="2" charset="-52"/>
              </a:rPr>
              <a:t>Прямые аналоги</a:t>
            </a:r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28FDB2FB-E214-3A60-46F5-AA6001400762}"/>
              </a:ext>
            </a:extLst>
          </p:cNvPr>
          <p:cNvSpPr txBox="1">
            <a:spLocks/>
          </p:cNvSpPr>
          <p:nvPr/>
        </p:nvSpPr>
        <p:spPr>
          <a:xfrm>
            <a:off x="-204863" y="4987705"/>
            <a:ext cx="1980037" cy="6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Montserrat Black" panose="00000A00000000000000" pitchFamily="2" charset="-52"/>
              </a:rPr>
              <a:t>Косвенные аналоги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CC5D756-03C0-DCB7-EF16-6F7B3544C0E6}"/>
              </a:ext>
            </a:extLst>
          </p:cNvPr>
          <p:cNvGrpSpPr/>
          <p:nvPr/>
        </p:nvGrpSpPr>
        <p:grpSpPr>
          <a:xfrm>
            <a:off x="2003092" y="1433783"/>
            <a:ext cx="2337310" cy="2050620"/>
            <a:chOff x="3190367" y="1341073"/>
            <a:chExt cx="2747682" cy="241065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E266267-1C14-380C-01A1-143F5BE68B00}"/>
                </a:ext>
              </a:extLst>
            </p:cNvPr>
            <p:cNvGrpSpPr/>
            <p:nvPr/>
          </p:nvGrpSpPr>
          <p:grpSpPr>
            <a:xfrm>
              <a:off x="3285994" y="1370194"/>
              <a:ext cx="2556429" cy="2269396"/>
              <a:chOff x="3065550" y="1221547"/>
              <a:chExt cx="2556429" cy="2269396"/>
            </a:xfrm>
          </p:grpSpPr>
          <p:pic>
            <p:nvPicPr>
              <p:cNvPr id="28" name="Рисунок 8">
                <a:extLst>
                  <a:ext uri="{FF2B5EF4-FFF2-40B4-BE49-F238E27FC236}">
                    <a16:creationId xmlns:a16="http://schemas.microsoft.com/office/drawing/2014/main" id="{F745AB64-1B69-0F99-F103-5BE48366DC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6469" b="25201"/>
              <a:stretch/>
            </p:blipFill>
            <p:spPr>
              <a:xfrm>
                <a:off x="3065550" y="1956239"/>
                <a:ext cx="2556429" cy="694965"/>
              </a:xfrm>
              <a:prstGeom prst="rect">
                <a:avLst/>
              </a:prstGeom>
              <a:ln>
                <a:noFill/>
              </a:ln>
              <a:effectLst>
                <a:softEdge rad="0"/>
              </a:effectLst>
            </p:spPr>
          </p:pic>
          <p:pic>
            <p:nvPicPr>
              <p:cNvPr id="29" name="Рисунок 10">
                <a:extLst>
                  <a:ext uri="{FF2B5EF4-FFF2-40B4-BE49-F238E27FC236}">
                    <a16:creationId xmlns:a16="http://schemas.microsoft.com/office/drawing/2014/main" id="{9253F917-0124-01FA-F2C6-CDAC2B50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1865" y="2504893"/>
                <a:ext cx="2123799" cy="986050"/>
              </a:xfrm>
              <a:prstGeom prst="rect">
                <a:avLst/>
              </a:prstGeom>
              <a:ln>
                <a:noFill/>
              </a:ln>
              <a:effectLst>
                <a:softEdge rad="0"/>
              </a:effectLst>
            </p:spPr>
          </p:pic>
          <p:pic>
            <p:nvPicPr>
              <p:cNvPr id="31" name="Grafik 30" descr="Ein Bild, das Schrift, Logo, Grafiken, weiß enthält.&#10;&#10;Automatisch generierte Beschreibung">
                <a:extLst>
                  <a:ext uri="{FF2B5EF4-FFF2-40B4-BE49-F238E27FC236}">
                    <a16:creationId xmlns:a16="http://schemas.microsoft.com/office/drawing/2014/main" id="{A62826D4-4865-8D4A-1F31-F15B8CDAD7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3443" b="24933"/>
              <a:stretch/>
            </p:blipFill>
            <p:spPr>
              <a:xfrm>
                <a:off x="3484468" y="1221547"/>
                <a:ext cx="1718592" cy="887213"/>
              </a:xfrm>
              <a:prstGeom prst="rect">
                <a:avLst/>
              </a:prstGeom>
            </p:spPr>
          </p:pic>
        </p:grpSp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901D9C85-61EE-80AC-4E17-1D5C3CE836AD}"/>
                </a:ext>
              </a:extLst>
            </p:cNvPr>
            <p:cNvSpPr/>
            <p:nvPr/>
          </p:nvSpPr>
          <p:spPr>
            <a:xfrm>
              <a:off x="3190367" y="1341073"/>
              <a:ext cx="2747682" cy="2410656"/>
            </a:xfrm>
            <a:prstGeom prst="roundRect">
              <a:avLst/>
            </a:prstGeom>
            <a:noFill/>
            <a:ln w="38100">
              <a:solidFill>
                <a:srgbClr val="579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FD19A57-21DC-553C-32C3-7BB9415BD27A}"/>
              </a:ext>
            </a:extLst>
          </p:cNvPr>
          <p:cNvGrpSpPr/>
          <p:nvPr/>
        </p:nvGrpSpPr>
        <p:grpSpPr>
          <a:xfrm>
            <a:off x="1936221" y="4518892"/>
            <a:ext cx="2404182" cy="1627052"/>
            <a:chOff x="3138086" y="4270534"/>
            <a:chExt cx="2799963" cy="1757988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642F2C6C-2585-B0BB-D38D-96F7A0F99832}"/>
                </a:ext>
              </a:extLst>
            </p:cNvPr>
            <p:cNvSpPr txBox="1"/>
            <p:nvPr/>
          </p:nvSpPr>
          <p:spPr>
            <a:xfrm>
              <a:off x="3138086" y="4370209"/>
              <a:ext cx="2799963" cy="1513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700" b="1" dirty="0">
                  <a:latin typeface="Montserrat" panose="00000500000000000000" pitchFamily="2" charset="-52"/>
                </a:rPr>
                <a:t>Компании по диагностике дорог с помощью лабораторных станций</a:t>
              </a:r>
            </a:p>
          </p:txBody>
        </p: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6095C562-B7AD-A452-3BC6-5CD5F727E7B7}"/>
                </a:ext>
              </a:extLst>
            </p:cNvPr>
            <p:cNvSpPr/>
            <p:nvPr/>
          </p:nvSpPr>
          <p:spPr>
            <a:xfrm>
              <a:off x="3176103" y="4270534"/>
              <a:ext cx="2747682" cy="1757988"/>
            </a:xfrm>
            <a:prstGeom prst="roundRect">
              <a:avLst/>
            </a:prstGeom>
            <a:noFill/>
            <a:ln w="38100">
              <a:solidFill>
                <a:srgbClr val="579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7F945D0B-BE80-8378-6ECC-C35272A379E9}"/>
              </a:ext>
            </a:extLst>
          </p:cNvPr>
          <p:cNvSpPr txBox="1"/>
          <p:nvPr/>
        </p:nvSpPr>
        <p:spPr>
          <a:xfrm>
            <a:off x="4638775" y="1465971"/>
            <a:ext cx="414893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Общие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Ручная камеральная обработка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Большие затраты</a:t>
            </a:r>
            <a:endParaRPr lang="de-DE" sz="1600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Долгий процесс сканирования и обработки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Большой человеческий ресурс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Ограниченный доступ в  труднодоступные места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3E0D291-2F82-A5B6-ECA9-44E6201C612B}"/>
              </a:ext>
            </a:extLst>
          </p:cNvPr>
          <p:cNvSpPr txBox="1"/>
          <p:nvPr/>
        </p:nvSpPr>
        <p:spPr>
          <a:xfrm>
            <a:off x="4638775" y="4412810"/>
            <a:ext cx="3661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Общие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Ручное выделение объектов на этапе камеральной обработки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2C0B3DF-A471-BBA4-3594-5D59D2115FE7}"/>
              </a:ext>
            </a:extLst>
          </p:cNvPr>
          <p:cNvSpPr txBox="1"/>
          <p:nvPr/>
        </p:nvSpPr>
        <p:spPr>
          <a:xfrm>
            <a:off x="8760181" y="1465971"/>
            <a:ext cx="31662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Ключевые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Использование нейросети для выделения объектов на графической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Построение цифрового двойника местности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0901007-064B-CD77-14EB-7B5A579D58D4}"/>
              </a:ext>
            </a:extLst>
          </p:cNvPr>
          <p:cNvSpPr txBox="1"/>
          <p:nvPr/>
        </p:nvSpPr>
        <p:spPr>
          <a:xfrm>
            <a:off x="8450913" y="4412810"/>
            <a:ext cx="36614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Ключевые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Эффективное сканирование и обработка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Малый человеческий ресурс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Наглядное представление в виде графической карты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49ECF03B-82F3-23F9-5F2F-9FF9F8D47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3582" y="3640701"/>
            <a:ext cx="659479" cy="659479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E83AFA15-E7B7-90C8-C7D6-89A5945B4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8814" y="3651783"/>
            <a:ext cx="637317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3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Kreise">
            <a:extLst>
              <a:ext uri="{FF2B5EF4-FFF2-40B4-BE49-F238E27FC236}">
                <a16:creationId xmlns:a16="http://schemas.microsoft.com/office/drawing/2014/main" id="{1EEA82B4-0C4E-9216-BAFB-FAD0766C3CF8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E3851-CF54-A87F-0EA7-565DA7A875BA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1C6BBCB-2189-8A49-EBC3-578CADFD59F4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A1383-C6C1-6876-EE09-E7BC3129CE85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973DA81-8AC7-F030-B3CD-07F670CB08BE}"/>
              </a:ext>
            </a:extLst>
          </p:cNvPr>
          <p:cNvGrpSpPr/>
          <p:nvPr/>
        </p:nvGrpSpPr>
        <p:grpSpPr>
          <a:xfrm>
            <a:off x="6244229" y="-1149672"/>
            <a:ext cx="11895542" cy="11889960"/>
            <a:chOff x="6226883" y="-2495846"/>
            <a:chExt cx="11895542" cy="11889960"/>
          </a:xfrm>
          <a:noFill/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1147585-9406-17DA-C3BF-96536D022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0"/>
            </a:blip>
            <a:srcRect t="1817" b="1817"/>
            <a:stretch/>
          </p:blipFill>
          <p:spPr bwMode="auto">
            <a:xfrm>
              <a:off x="6226883" y="1554929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6A5EEA3-71B5-959F-F5E7-4F7405176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EE6472CA-0A43-F3C7-C3E2-40949E6A6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2DEFBC2D-D74D-133C-A95B-70971BD61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</p:grpSp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950285" y="-32025"/>
            <a:ext cx="15097249" cy="1019288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!!Parallelogramm 5">
            <a:extLst>
              <a:ext uri="{FF2B5EF4-FFF2-40B4-BE49-F238E27FC236}">
                <a16:creationId xmlns:a16="http://schemas.microsoft.com/office/drawing/2014/main" id="{5D3A7FF8-14A8-4126-FD4B-3C11CF9BBB57}"/>
              </a:ext>
            </a:extLst>
          </p:cNvPr>
          <p:cNvSpPr/>
          <p:nvPr/>
        </p:nvSpPr>
        <p:spPr>
          <a:xfrm>
            <a:off x="-4196137" y="4795308"/>
            <a:ext cx="6132358" cy="1151280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!!Parallelogramm 5">
            <a:extLst>
              <a:ext uri="{FF2B5EF4-FFF2-40B4-BE49-F238E27FC236}">
                <a16:creationId xmlns:a16="http://schemas.microsoft.com/office/drawing/2014/main" id="{A2260CE1-2283-73E2-0175-8BFE5F995008}"/>
              </a:ext>
            </a:extLst>
          </p:cNvPr>
          <p:cNvSpPr/>
          <p:nvPr/>
        </p:nvSpPr>
        <p:spPr>
          <a:xfrm>
            <a:off x="-4170186" y="1979872"/>
            <a:ext cx="6106407" cy="1140717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5CFDF0C1-5932-153C-EE86-3F4070E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105" y="239913"/>
            <a:ext cx="6317791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Аналоги и конкуренты</a:t>
            </a: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65C6C172-3B69-1364-6C1E-95116442B703}"/>
              </a:ext>
            </a:extLst>
          </p:cNvPr>
          <p:cNvSpPr txBox="1">
            <a:spLocks/>
          </p:cNvSpPr>
          <p:nvPr/>
        </p:nvSpPr>
        <p:spPr>
          <a:xfrm>
            <a:off x="-42525" y="2131245"/>
            <a:ext cx="1569305" cy="82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Montserrat Black" panose="00000A00000000000000" pitchFamily="2" charset="-52"/>
              </a:rPr>
              <a:t>Прямые аналоги</a:t>
            </a:r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28FDB2FB-E214-3A60-46F5-AA6001400762}"/>
              </a:ext>
            </a:extLst>
          </p:cNvPr>
          <p:cNvSpPr txBox="1">
            <a:spLocks/>
          </p:cNvSpPr>
          <p:nvPr/>
        </p:nvSpPr>
        <p:spPr>
          <a:xfrm>
            <a:off x="-204863" y="4987705"/>
            <a:ext cx="1980037" cy="6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Montserrat Black" panose="00000A00000000000000" pitchFamily="2" charset="-52"/>
              </a:rPr>
              <a:t>Косвенные аналоги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901D9C85-61EE-80AC-4E17-1D5C3CE836AD}"/>
              </a:ext>
            </a:extLst>
          </p:cNvPr>
          <p:cNvSpPr/>
          <p:nvPr/>
        </p:nvSpPr>
        <p:spPr>
          <a:xfrm>
            <a:off x="2003092" y="1433783"/>
            <a:ext cx="2337310" cy="2050620"/>
          </a:xfrm>
          <a:prstGeom prst="roundRect">
            <a:avLst/>
          </a:prstGeom>
          <a:noFill/>
          <a:ln w="38100">
            <a:solidFill>
              <a:srgbClr val="579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6095C562-B7AD-A452-3BC6-5CD5F727E7B7}"/>
              </a:ext>
            </a:extLst>
          </p:cNvPr>
          <p:cNvSpPr/>
          <p:nvPr/>
        </p:nvSpPr>
        <p:spPr>
          <a:xfrm>
            <a:off x="1968864" y="4518892"/>
            <a:ext cx="2359291" cy="1627052"/>
          </a:xfrm>
          <a:prstGeom prst="roundRect">
            <a:avLst/>
          </a:prstGeom>
          <a:noFill/>
          <a:ln w="38100">
            <a:solidFill>
              <a:srgbClr val="579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F945D0B-BE80-8378-6ECC-C35272A379E9}"/>
              </a:ext>
            </a:extLst>
          </p:cNvPr>
          <p:cNvSpPr txBox="1"/>
          <p:nvPr/>
        </p:nvSpPr>
        <p:spPr>
          <a:xfrm>
            <a:off x="4638775" y="1372657"/>
            <a:ext cx="41865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Общие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использование ручной проверки созданных пользователями записей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отсутствие бонусной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отсутствие классификации дорожных неровностей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3E0D291-2F82-A5B6-ECA9-44E6201C612B}"/>
              </a:ext>
            </a:extLst>
          </p:cNvPr>
          <p:cNvSpPr txBox="1"/>
          <p:nvPr/>
        </p:nvSpPr>
        <p:spPr>
          <a:xfrm>
            <a:off x="4638775" y="4453236"/>
            <a:ext cx="38217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Общие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отсутствие автоматизации в обработке фотоматериалов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отсутствие функционала построения графической карты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отсутствие бонусной системы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2C0B3DF-A471-BBA4-3594-5D59D2115FE7}"/>
              </a:ext>
            </a:extLst>
          </p:cNvPr>
          <p:cNvSpPr txBox="1"/>
          <p:nvPr/>
        </p:nvSpPr>
        <p:spPr>
          <a:xfrm>
            <a:off x="8595968" y="1426704"/>
            <a:ext cx="3352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Ключевые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Автоматизация обработки изображений нейросетью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Классификация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Бонусная система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0901007-064B-CD77-14EB-7B5A579D58D4}"/>
              </a:ext>
            </a:extLst>
          </p:cNvPr>
          <p:cNvSpPr txBox="1"/>
          <p:nvPr/>
        </p:nvSpPr>
        <p:spPr>
          <a:xfrm>
            <a:off x="8450913" y="4412810"/>
            <a:ext cx="36614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Montserrat" panose="00000500000000000000" pitchFamily="2" charset="-52"/>
              </a:rPr>
              <a:t>Ключевые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Автоматизация обработки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" panose="00000500000000000000" pitchFamily="2" charset="-52"/>
              </a:rPr>
              <a:t>Наглядное представление в виде графической карты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49ECF03B-82F3-23F9-5F2F-9FF9F8D47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582" y="3556647"/>
            <a:ext cx="659479" cy="659479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E83AFA15-E7B7-90C8-C7D6-89A5945B4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318" y="3502229"/>
            <a:ext cx="637317" cy="63731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B1D299-4653-4232-95BF-4C41BC153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6834" y="1713201"/>
            <a:ext cx="1752845" cy="724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F84D3-D35B-418A-9F20-BA573EA45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308" y="2552331"/>
            <a:ext cx="1047896" cy="7906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A889A8-5910-440A-9B1C-0AA1F40E354B}"/>
              </a:ext>
            </a:extLst>
          </p:cNvPr>
          <p:cNvSpPr txBox="1"/>
          <p:nvPr/>
        </p:nvSpPr>
        <p:spPr>
          <a:xfrm>
            <a:off x="2023610" y="4593220"/>
            <a:ext cx="23592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000000"/>
                </a:solidFill>
                <a:effectLst/>
                <a:latin typeface="Montserrat" panose="00000800000000000000" pitchFamily="2" charset="-52"/>
              </a:rPr>
              <a:t>Национальный проект "Госуслуги. Дороги«</a:t>
            </a:r>
          </a:p>
          <a:p>
            <a:endParaRPr lang="ru-RU" sz="1600" b="1" dirty="0">
              <a:latin typeface="Montserrat" panose="00000800000000000000" pitchFamily="2" charset="-52"/>
            </a:endParaRPr>
          </a:p>
          <a:p>
            <a:r>
              <a:rPr lang="en-US" sz="1600" b="1" dirty="0">
                <a:latin typeface="Montserrat" panose="00000800000000000000" pitchFamily="2" charset="-52"/>
              </a:rPr>
              <a:t>iGrajdanin.ru</a:t>
            </a:r>
            <a:endParaRPr lang="ru-RU" sz="1600" b="1" dirty="0">
              <a:latin typeface="Montserrat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30178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TitelH">
            <a:extLst>
              <a:ext uri="{FF2B5EF4-FFF2-40B4-BE49-F238E27FC236}">
                <a16:creationId xmlns:a16="http://schemas.microsoft.com/office/drawing/2014/main" id="{8795DFEC-8C26-3E64-DD2E-970F4D1BE6FF}"/>
              </a:ext>
            </a:extLst>
          </p:cNvPr>
          <p:cNvSpPr/>
          <p:nvPr/>
        </p:nvSpPr>
        <p:spPr>
          <a:xfrm flipV="1">
            <a:off x="-3055251" y="-299478"/>
            <a:ext cx="7134882" cy="7456953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Google Shape;554;p66">
            <a:extLst>
              <a:ext uri="{FF2B5EF4-FFF2-40B4-BE49-F238E27FC236}">
                <a16:creationId xmlns:a16="http://schemas.microsoft.com/office/drawing/2014/main" id="{77889FBA-E709-067A-3BEA-A54DFC1DC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01" y="5781606"/>
            <a:ext cx="304610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Расчёты</a:t>
            </a:r>
            <a:endParaRPr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1EE6736-E80B-905C-49E7-0950EC099B99}"/>
              </a:ext>
            </a:extLst>
          </p:cNvPr>
          <p:cNvSpPr txBox="1"/>
          <p:nvPr/>
        </p:nvSpPr>
        <p:spPr>
          <a:xfrm>
            <a:off x="4300027" y="6084307"/>
            <a:ext cx="762468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latin typeface="Montserrat" panose="00000500000000000000" pitchFamily="2" charset="-52"/>
              </a:rPr>
              <a:t>Географический охват – Российская Федерация, страны СНГ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62BF8845-C366-EE77-00E4-5669D320FD91}"/>
              </a:ext>
            </a:extLst>
          </p:cNvPr>
          <p:cNvGrpSpPr/>
          <p:nvPr/>
        </p:nvGrpSpPr>
        <p:grpSpPr>
          <a:xfrm>
            <a:off x="1146984" y="485463"/>
            <a:ext cx="10853301" cy="1145846"/>
            <a:chOff x="1146984" y="485463"/>
            <a:chExt cx="10853301" cy="1145846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760B2EEB-D5CC-A699-AB89-E2942A48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984" y="485463"/>
              <a:ext cx="1701918" cy="114584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ED4D4AE-2F64-210C-5FB6-147CAF4074E8}"/>
                </a:ext>
              </a:extLst>
            </p:cNvPr>
            <p:cNvSpPr txBox="1"/>
            <p:nvPr/>
          </p:nvSpPr>
          <p:spPr>
            <a:xfrm>
              <a:off x="3025067" y="596721"/>
              <a:ext cx="32435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latin typeface="Montserrat" pitchFamily="2" charset="77"/>
                </a:rPr>
                <a:t>общий объём рынка, на котором можно продать ваш продукт</a:t>
              </a:r>
              <a:endParaRPr lang="de-DE" dirty="0">
                <a:latin typeface="Montserrat" pitchFamily="2" charset="77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BEFC4D9-9AAF-C1DC-07C3-AD8E40383C60}"/>
                </a:ext>
              </a:extLst>
            </p:cNvPr>
            <p:cNvGrpSpPr/>
            <p:nvPr/>
          </p:nvGrpSpPr>
          <p:grpSpPr>
            <a:xfrm>
              <a:off x="7051137" y="652664"/>
              <a:ext cx="2110291" cy="746358"/>
              <a:chOff x="7051137" y="652664"/>
              <a:chExt cx="2110291" cy="746358"/>
            </a:xfrm>
          </p:grpSpPr>
          <p:sp>
            <p:nvSpPr>
              <p:cNvPr id="46" name="TextBox 6">
                <a:extLst>
                  <a:ext uri="{FF2B5EF4-FFF2-40B4-BE49-F238E27FC236}">
                    <a16:creationId xmlns:a16="http://schemas.microsoft.com/office/drawing/2014/main" id="{2283473F-2683-6C85-B20E-BD657D9FB21F}"/>
                  </a:ext>
                </a:extLst>
              </p:cNvPr>
              <p:cNvSpPr txBox="1"/>
              <p:nvPr/>
            </p:nvSpPr>
            <p:spPr>
              <a:xfrm>
                <a:off x="7051137" y="691136"/>
                <a:ext cx="211029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ru-RU" sz="2000" dirty="0">
                    <a:latin typeface="Montserrat" panose="00000500000000000000" pitchFamily="2" charset="-52"/>
                  </a:rPr>
                  <a:t>7 500</a:t>
                </a:r>
                <a:endParaRPr lang="de-DE" sz="2000" dirty="0">
                  <a:latin typeface="Montserrat" panose="00000500000000000000" pitchFamily="2" charset="-52"/>
                </a:endParaRPr>
              </a:p>
              <a:p>
                <a:pPr algn="r"/>
                <a:r>
                  <a:rPr lang="ru-RU" sz="2000" dirty="0">
                    <a:latin typeface="Montserrat" panose="00000500000000000000" pitchFamily="2" charset="-52"/>
                  </a:rPr>
                  <a:t>500 000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9ADFB79-D3F3-F45F-0B96-A9B2E2A09050}"/>
                  </a:ext>
                </a:extLst>
              </p:cNvPr>
              <p:cNvSpPr txBox="1"/>
              <p:nvPr/>
            </p:nvSpPr>
            <p:spPr>
              <a:xfrm>
                <a:off x="7521669" y="652664"/>
                <a:ext cx="26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Montserrat" pitchFamily="2" charset="77"/>
                  </a:rPr>
                  <a:t>x</a:t>
                </a:r>
              </a:p>
            </p:txBody>
          </p:sp>
        </p:grpSp>
        <p:sp>
          <p:nvSpPr>
            <p:cNvPr id="55" name="Google Shape;546;p65">
              <a:extLst>
                <a:ext uri="{FF2B5EF4-FFF2-40B4-BE49-F238E27FC236}">
                  <a16:creationId xmlns:a16="http://schemas.microsoft.com/office/drawing/2014/main" id="{81680D0B-B346-6DA7-0608-A3644AFBFB8E}"/>
                </a:ext>
              </a:extLst>
            </p:cNvPr>
            <p:cNvSpPr txBox="1">
              <a:spLocks/>
            </p:cNvSpPr>
            <p:nvPr/>
          </p:nvSpPr>
          <p:spPr>
            <a:xfrm>
              <a:off x="9899319" y="760386"/>
              <a:ext cx="21009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r">
                <a:defRPr sz="2400">
                  <a:latin typeface="Montserrat" panose="00000500000000000000" pitchFamily="2" charset="-52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l"/>
              <a:r>
                <a:rPr lang="ru-RU" sz="2800" b="1" dirty="0">
                  <a:solidFill>
                    <a:srgbClr val="5795C4"/>
                  </a:solidFill>
                </a:rPr>
                <a:t>3,75 млрд</a:t>
              </a:r>
              <a:endParaRPr lang="en-US" sz="2800" b="1" dirty="0">
                <a:solidFill>
                  <a:srgbClr val="5795C4"/>
                </a:solidFill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9A972948-7970-CFA6-D6BC-A9E9136544FB}"/>
                </a:ext>
              </a:extLst>
            </p:cNvPr>
            <p:cNvSpPr txBox="1"/>
            <p:nvPr/>
          </p:nvSpPr>
          <p:spPr>
            <a:xfrm>
              <a:off x="9319549" y="835695"/>
              <a:ext cx="262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Montserrat" pitchFamily="2" charset="77"/>
                </a:rPr>
                <a:t>=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2F4585B3-9202-04F9-6661-9025E673CF2C}"/>
              </a:ext>
            </a:extLst>
          </p:cNvPr>
          <p:cNvGrpSpPr/>
          <p:nvPr/>
        </p:nvGrpSpPr>
        <p:grpSpPr>
          <a:xfrm>
            <a:off x="1813704" y="2298805"/>
            <a:ext cx="10378296" cy="1145846"/>
            <a:chOff x="1813704" y="2298805"/>
            <a:chExt cx="10378296" cy="1145846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D6B1A6D-A309-F5EB-CC93-83B6F907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3704" y="2298805"/>
              <a:ext cx="1701918" cy="1145846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F2CB2D4-9407-E209-AC95-682A0AC26D3F}"/>
                </a:ext>
              </a:extLst>
            </p:cNvPr>
            <p:cNvSpPr txBox="1"/>
            <p:nvPr/>
          </p:nvSpPr>
          <p:spPr>
            <a:xfrm>
              <a:off x="3683543" y="2548563"/>
              <a:ext cx="25850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>
                  <a:latin typeface="Montserrat" panose="00000500000000000000" pitchFamily="2" charset="-52"/>
                </a:rPr>
                <a:t>доступный объём рынка, доля от </a:t>
              </a:r>
              <a:r>
                <a:rPr lang="en-US">
                  <a:latin typeface="Montserrat" panose="00000500000000000000" pitchFamily="2" charset="-52"/>
                </a:rPr>
                <a:t>TAM</a:t>
              </a:r>
              <a:endParaRPr lang="de-DE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9D98D0B6-84A6-5F84-2B51-B4F648B7C1ED}"/>
                </a:ext>
              </a:extLst>
            </p:cNvPr>
            <p:cNvGrpSpPr/>
            <p:nvPr/>
          </p:nvGrpSpPr>
          <p:grpSpPr>
            <a:xfrm>
              <a:off x="7051137" y="2312527"/>
              <a:ext cx="2110291" cy="1041389"/>
              <a:chOff x="7051137" y="2059775"/>
              <a:chExt cx="2110291" cy="1041389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985E8AC2-9A3E-0C22-47AF-B6D04DB3575E}"/>
                  </a:ext>
                </a:extLst>
              </p:cNvPr>
              <p:cNvSpPr txBox="1"/>
              <p:nvPr/>
            </p:nvSpPr>
            <p:spPr>
              <a:xfrm>
                <a:off x="7051137" y="2085501"/>
                <a:ext cx="211029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de-DE"/>
                </a:defPPr>
                <a:lvl1pPr algn="r">
                  <a:defRPr sz="2400">
                    <a:latin typeface="Montserrat" panose="00000500000000000000" pitchFamily="2" charset="-52"/>
                  </a:defRPr>
                </a:lvl1pPr>
              </a:lstStyle>
              <a:p>
                <a:r>
                  <a:rPr lang="ru-RU" sz="2000" dirty="0"/>
                  <a:t>23 000</a:t>
                </a:r>
                <a:endParaRPr lang="de-DE" sz="2000" dirty="0"/>
              </a:p>
              <a:p>
                <a:r>
                  <a:rPr lang="ru-RU" sz="2000" dirty="0"/>
                  <a:t>35%</a:t>
                </a:r>
                <a:endParaRPr lang="de-DE" sz="2000" dirty="0"/>
              </a:p>
              <a:p>
                <a:r>
                  <a:rPr lang="ru-RU" sz="2000" dirty="0"/>
                  <a:t>500</a:t>
                </a:r>
                <a:r>
                  <a:rPr lang="de-DE" sz="2000" dirty="0"/>
                  <a:t> </a:t>
                </a:r>
                <a:r>
                  <a:rPr lang="ru-RU" sz="2000" dirty="0"/>
                  <a:t>000  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1B5751A-4455-04AE-DD94-E7EBF7AFBC70}"/>
                  </a:ext>
                </a:extLst>
              </p:cNvPr>
              <p:cNvSpPr txBox="1"/>
              <p:nvPr/>
            </p:nvSpPr>
            <p:spPr>
              <a:xfrm>
                <a:off x="7533367" y="2059775"/>
                <a:ext cx="26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Montserrat" pitchFamily="2" charset="77"/>
                  </a:rPr>
                  <a:t>x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D36560B-3ABB-BC35-F3E1-F8B4FA50B16B}"/>
                  </a:ext>
                </a:extLst>
              </p:cNvPr>
              <p:cNvSpPr txBox="1"/>
              <p:nvPr/>
            </p:nvSpPr>
            <p:spPr>
              <a:xfrm>
                <a:off x="7533367" y="2440020"/>
                <a:ext cx="26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Montserrat" pitchFamily="2" charset="77"/>
                  </a:rPr>
                  <a:t>x</a:t>
                </a:r>
              </a:p>
            </p:txBody>
          </p:sp>
        </p:grpSp>
        <p:sp>
          <p:nvSpPr>
            <p:cNvPr id="56" name="Google Shape;546;p65">
              <a:extLst>
                <a:ext uri="{FF2B5EF4-FFF2-40B4-BE49-F238E27FC236}">
                  <a16:creationId xmlns:a16="http://schemas.microsoft.com/office/drawing/2014/main" id="{82A92F33-965D-0C26-99C2-434FFDCF883F}"/>
                </a:ext>
              </a:extLst>
            </p:cNvPr>
            <p:cNvSpPr txBox="1">
              <a:spLocks/>
            </p:cNvSpPr>
            <p:nvPr/>
          </p:nvSpPr>
          <p:spPr>
            <a:xfrm>
              <a:off x="9707604" y="2497193"/>
              <a:ext cx="2484396" cy="739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r>
                <a:rPr lang="ru-RU" sz="2800" b="1" dirty="0">
                  <a:solidFill>
                    <a:srgbClr val="5795C4"/>
                  </a:solidFill>
                </a:rPr>
                <a:t>1,3125 млрд</a:t>
              </a:r>
              <a:endParaRPr lang="en-US" sz="2800" b="1" dirty="0">
                <a:solidFill>
                  <a:srgbClr val="5795C4"/>
                </a:solidFill>
              </a:endParaRP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6C5E3AA6-967C-1C59-617A-9E65242AED6F}"/>
                </a:ext>
              </a:extLst>
            </p:cNvPr>
            <p:cNvSpPr txBox="1"/>
            <p:nvPr/>
          </p:nvSpPr>
          <p:spPr>
            <a:xfrm>
              <a:off x="9319549" y="2653206"/>
              <a:ext cx="262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Montserrat" pitchFamily="2" charset="77"/>
                </a:rPr>
                <a:t>=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4409F48-3AF4-0C37-FE50-F8E84C914CE5}"/>
              </a:ext>
            </a:extLst>
          </p:cNvPr>
          <p:cNvGrpSpPr/>
          <p:nvPr/>
        </p:nvGrpSpPr>
        <p:grpSpPr>
          <a:xfrm>
            <a:off x="2384356" y="4112147"/>
            <a:ext cx="9422991" cy="1145845"/>
            <a:chOff x="2384356" y="4112147"/>
            <a:chExt cx="9422991" cy="1145845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BA69EDF-1A2C-EE2E-67B9-892EAFB0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4356" y="4112147"/>
              <a:ext cx="1701917" cy="1145845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3D157C7-39D5-3C1B-ACE2-DB7DB9D48021}"/>
                </a:ext>
              </a:extLst>
            </p:cNvPr>
            <p:cNvSpPr txBox="1"/>
            <p:nvPr/>
          </p:nvSpPr>
          <p:spPr>
            <a:xfrm>
              <a:off x="4241018" y="4223404"/>
              <a:ext cx="319055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latin typeface="Montserrat" panose="00000500000000000000" pitchFamily="2" charset="-52"/>
                </a:rPr>
                <a:t>реально достижимый объём рынка, доля от </a:t>
              </a:r>
              <a:r>
                <a:rPr lang="en-US" dirty="0">
                  <a:latin typeface="Montserrat" panose="00000500000000000000" pitchFamily="2" charset="-52"/>
                </a:rPr>
                <a:t>SAM</a:t>
              </a:r>
              <a:endParaRPr lang="de-DE" dirty="0"/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24D42E8B-DB27-003A-CA89-2A0A1B1A07E6}"/>
                </a:ext>
              </a:extLst>
            </p:cNvPr>
            <p:cNvGrpSpPr/>
            <p:nvPr/>
          </p:nvGrpSpPr>
          <p:grpSpPr>
            <a:xfrm>
              <a:off x="7217952" y="4165114"/>
              <a:ext cx="1943476" cy="1027786"/>
              <a:chOff x="7217952" y="4072781"/>
              <a:chExt cx="1943476" cy="1027786"/>
            </a:xfrm>
          </p:grpSpPr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3792D9CC-BB21-77CC-CF93-568308CE8BA7}"/>
                  </a:ext>
                </a:extLst>
              </p:cNvPr>
              <p:cNvSpPr txBox="1"/>
              <p:nvPr/>
            </p:nvSpPr>
            <p:spPr>
              <a:xfrm>
                <a:off x="7217952" y="4084904"/>
                <a:ext cx="194347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de-DE"/>
                </a:defPPr>
                <a:lvl1pPr algn="r">
                  <a:defRPr sz="2400">
                    <a:latin typeface="Montserrat" panose="00000500000000000000" pitchFamily="2" charset="-52"/>
                  </a:defRPr>
                </a:lvl1pPr>
              </a:lstStyle>
              <a:p>
                <a:r>
                  <a:rPr lang="ru-RU" sz="2000" dirty="0"/>
                  <a:t>7500</a:t>
                </a:r>
                <a:endParaRPr lang="de-DE" sz="2000" dirty="0"/>
              </a:p>
              <a:p>
                <a:r>
                  <a:rPr lang="ru-RU" sz="2000" dirty="0"/>
                  <a:t>5%</a:t>
                </a:r>
                <a:endParaRPr lang="de-DE" sz="2000" dirty="0"/>
              </a:p>
              <a:p>
                <a:r>
                  <a:rPr lang="ru-RU" sz="2000" dirty="0"/>
                  <a:t>500 000 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2BC30DF2-EB08-B2A8-90F0-E270CCB3C6D6}"/>
                  </a:ext>
                </a:extLst>
              </p:cNvPr>
              <p:cNvSpPr txBox="1"/>
              <p:nvPr/>
            </p:nvSpPr>
            <p:spPr>
              <a:xfrm>
                <a:off x="7533367" y="4072781"/>
                <a:ext cx="26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Montserrat" pitchFamily="2" charset="77"/>
                  </a:rPr>
                  <a:t>x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7BC2A24-0B5C-8FA4-5F8E-093D947CA6CA}"/>
                  </a:ext>
                </a:extLst>
              </p:cNvPr>
              <p:cNvSpPr txBox="1"/>
              <p:nvPr/>
            </p:nvSpPr>
            <p:spPr>
              <a:xfrm>
                <a:off x="7533367" y="4500402"/>
                <a:ext cx="26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Montserrat" pitchFamily="2" charset="77"/>
                  </a:rPr>
                  <a:t>x</a:t>
                </a:r>
              </a:p>
            </p:txBody>
          </p:sp>
        </p:grpSp>
        <p:sp>
          <p:nvSpPr>
            <p:cNvPr id="57" name="Google Shape;546;p65">
              <a:extLst>
                <a:ext uri="{FF2B5EF4-FFF2-40B4-BE49-F238E27FC236}">
                  <a16:creationId xmlns:a16="http://schemas.microsoft.com/office/drawing/2014/main" id="{D82B377F-AD58-CABC-B1F2-961D8CC6CFE8}"/>
                </a:ext>
              </a:extLst>
            </p:cNvPr>
            <p:cNvSpPr txBox="1">
              <a:spLocks/>
            </p:cNvSpPr>
            <p:nvPr/>
          </p:nvSpPr>
          <p:spPr>
            <a:xfrm>
              <a:off x="10092257" y="4326462"/>
              <a:ext cx="171509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r>
                <a:rPr lang="ru-RU" sz="2800" b="1" dirty="0">
                  <a:solidFill>
                    <a:srgbClr val="5795C4"/>
                  </a:solidFill>
                </a:rPr>
                <a:t>185 млн</a:t>
              </a:r>
              <a:endParaRPr lang="en-US" sz="2800" b="1" dirty="0">
                <a:solidFill>
                  <a:srgbClr val="5795C4"/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202411E0-1543-7305-B2F3-77F4B58BCA95}"/>
                </a:ext>
              </a:extLst>
            </p:cNvPr>
            <p:cNvSpPr txBox="1"/>
            <p:nvPr/>
          </p:nvSpPr>
          <p:spPr>
            <a:xfrm>
              <a:off x="9319549" y="4482006"/>
              <a:ext cx="262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Montserrat" pitchFamily="2" charset="77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18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!!TitelH">
            <a:extLst>
              <a:ext uri="{FF2B5EF4-FFF2-40B4-BE49-F238E27FC236}">
                <a16:creationId xmlns:a16="http://schemas.microsoft.com/office/drawing/2014/main" id="{1CB54DFF-DD0E-2616-9185-794DF426BE2A}"/>
              </a:ext>
            </a:extLst>
          </p:cNvPr>
          <p:cNvSpPr/>
          <p:nvPr/>
        </p:nvSpPr>
        <p:spPr>
          <a:xfrm flipV="1">
            <a:off x="-2950690" y="-183177"/>
            <a:ext cx="16557891" cy="279976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!!Abgerundetes Rechteck 21">
            <a:extLst>
              <a:ext uri="{FF2B5EF4-FFF2-40B4-BE49-F238E27FC236}">
                <a16:creationId xmlns:a16="http://schemas.microsoft.com/office/drawing/2014/main" id="{158984AA-44F6-EC76-518A-515F229D7A8D}"/>
              </a:ext>
            </a:extLst>
          </p:cNvPr>
          <p:cNvSpPr/>
          <p:nvPr/>
        </p:nvSpPr>
        <p:spPr>
          <a:xfrm>
            <a:off x="7631090" y="1585957"/>
            <a:ext cx="3700351" cy="43206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3354438" y="655526"/>
            <a:ext cx="548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</a:rPr>
              <a:t>Целевая аудитория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2686650F-B183-99CC-A0A2-438F704A0FA6}"/>
              </a:ext>
            </a:extLst>
          </p:cNvPr>
          <p:cNvSpPr/>
          <p:nvPr/>
        </p:nvSpPr>
        <p:spPr>
          <a:xfrm>
            <a:off x="394934" y="1587086"/>
            <a:ext cx="6288795" cy="43206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5FA54D-F35C-DFB6-DA4D-53B71496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55" b="99320" l="4308" r="99320">
                        <a14:foregroundMark x1="4781" y1="18750" x2="21125" y2="5014"/>
                        <a14:foregroundMark x1="2268" y1="20862" x2="3180" y2="20096"/>
                        <a14:foregroundMark x1="22042" y1="4996" x2="5669" y2="26757"/>
                        <a14:foregroundMark x1="32884" y1="15767" x2="41043" y2="12472"/>
                        <a14:foregroundMark x1="5669" y1="26757" x2="22617" y2="19913"/>
                        <a14:foregroundMark x1="33035" y1="23217" x2="23129" y2="36508"/>
                        <a14:foregroundMark x1="41043" y1="12472" x2="37619" y2="17067"/>
                        <a14:foregroundMark x1="23129" y1="36508" x2="58503" y2="19955"/>
                        <a14:foregroundMark x1="58503" y1="19955" x2="22902" y2="51701"/>
                        <a14:foregroundMark x1="22902" y1="51701" x2="63265" y2="22676"/>
                        <a14:foregroundMark x1="63265" y1="22676" x2="19501" y2="71202"/>
                        <a14:foregroundMark x1="19501" y1="71202" x2="85488" y2="34921"/>
                        <a14:foregroundMark x1="85488" y1="34921" x2="49206" y2="64853"/>
                        <a14:foregroundMark x1="49206" y1="64853" x2="77098" y2="57370"/>
                        <a14:foregroundMark x1="77098" y1="57370" x2="58957" y2="82540"/>
                        <a14:foregroundMark x1="58957" y1="82540" x2="82993" y2="78458"/>
                        <a14:foregroundMark x1="82993" y1="78458" x2="71383" y2="95779"/>
                        <a14:foregroundMark x1="81010" y1="96108" x2="94172" y2="92792"/>
                        <a14:foregroundMark x1="78257" y1="96802" x2="79905" y2="96387"/>
                        <a14:foregroundMark x1="80952" y1="15646" x2="99320" y2="12925"/>
                        <a14:foregroundMark x1="86168" y1="16327" x2="65079" y2="34467"/>
                        <a14:foregroundMark x1="65079" y1="34467" x2="92517" y2="7256"/>
                        <a14:foregroundMark x1="92517" y1="7256" x2="64626" y2="15193"/>
                        <a14:foregroundMark x1="64626" y1="15193" x2="39909" y2="33333"/>
                        <a14:foregroundMark x1="39909" y1="33333" x2="69388" y2="4762"/>
                        <a14:foregroundMark x1="69388" y1="4762" x2="46485" y2="12698"/>
                        <a14:foregroundMark x1="32970" y1="23199" x2="17007" y2="35601"/>
                        <a14:foregroundMark x1="46485" y1="12698" x2="40015" y2="17725"/>
                        <a14:foregroundMark x1="40808" y1="17942" x2="52154" y2="9524"/>
                        <a14:foregroundMark x1="17007" y1="35601" x2="33519" y2="23350"/>
                        <a14:foregroundMark x1="28211" y1="21892" x2="17914" y2="27211"/>
                        <a14:foregroundMark x1="52154" y1="9524" x2="37575" y2="17055"/>
                        <a14:foregroundMark x1="33063" y1="15816" x2="43537" y2="7937"/>
                        <a14:foregroundMark x1="17914" y1="27211" x2="19872" y2="25738"/>
                        <a14:foregroundMark x1="22284" y1="18374" x2="18141" y2="20408"/>
                        <a14:foregroundMark x1="43537" y1="7937" x2="30519" y2="14330"/>
                        <a14:foregroundMark x1="26636" y1="14037" x2="39115" y2="4678"/>
                        <a14:foregroundMark x1="18141" y1="20408" x2="21836" y2="17637"/>
                        <a14:foregroundMark x1="36304" y1="4730" x2="7029" y2="18367"/>
                        <a14:foregroundMark x1="7029" y1="18367" x2="21041" y2="5015"/>
                        <a14:foregroundMark x1="20027" y1="5034" x2="4577" y2="17424"/>
                        <a14:foregroundMark x1="3163" y1="20098" x2="2582" y2="24320"/>
                        <a14:foregroundMark x1="31573" y1="14790" x2="41497" y2="5896"/>
                        <a14:foregroundMark x1="5105" y1="38509" x2="20249" y2="24938"/>
                        <a14:foregroundMark x1="27819" y1="21785" x2="3628" y2="49887"/>
                        <a14:foregroundMark x1="41497" y1="5896" x2="32978" y2="15793"/>
                        <a14:foregroundMark x1="37241" y1="23087" x2="53968" y2="9751"/>
                        <a14:foregroundMark x1="3628" y1="49887" x2="36043" y2="24043"/>
                        <a14:foregroundMark x1="53968" y1="9751" x2="7710" y2="65306"/>
                        <a14:foregroundMark x1="7710" y1="65306" x2="64626" y2="7029"/>
                        <a14:foregroundMark x1="64626" y1="7029" x2="9070" y2="77324"/>
                        <a14:foregroundMark x1="9070" y1="77324" x2="73435" y2="4887"/>
                        <a14:foregroundMark x1="73880" y1="4898" x2="5672" y2="90617"/>
                        <a14:foregroundMark x1="6317" y1="90668" x2="78005" y2="14286"/>
                        <a14:foregroundMark x1="78005" y1="14286" x2="27211" y2="77324"/>
                        <a14:foregroundMark x1="27211" y1="77324" x2="82313" y2="15420"/>
                        <a14:foregroundMark x1="82313" y1="15420" x2="30385" y2="85034"/>
                        <a14:foregroundMark x1="30385" y1="85034" x2="94785" y2="21088"/>
                        <a14:foregroundMark x1="94785" y1="21088" x2="56916" y2="65306"/>
                        <a14:foregroundMark x1="56916" y1="65306" x2="85488" y2="35147"/>
                        <a14:foregroundMark x1="85488" y1="35147" x2="48980" y2="82086"/>
                        <a14:foregroundMark x1="48980" y1="82086" x2="95918" y2="34240"/>
                        <a14:foregroundMark x1="95918" y1="34240" x2="68481" y2="65306"/>
                        <a14:foregroundMark x1="68481" y1="65306" x2="95011" y2="39456"/>
                        <a14:foregroundMark x1="95011" y1="39456" x2="64853" y2="78912"/>
                        <a14:foregroundMark x1="64853" y1="78912" x2="94331" y2="56916"/>
                        <a14:foregroundMark x1="94331" y1="56916" x2="63946" y2="85714"/>
                        <a14:foregroundMark x1="63946" y1="85714" x2="93424" y2="59184"/>
                        <a14:foregroundMark x1="93424" y1="59184" x2="60998" y2="88435"/>
                        <a14:foregroundMark x1="60998" y1="88435" x2="82766" y2="79138"/>
                        <a14:foregroundMark x1="82766" y1="79138" x2="66509" y2="95396"/>
                        <a14:foregroundMark x1="67247" y1="95454" x2="90023" y2="79592"/>
                        <a14:foregroundMark x1="77020" y1="99320" x2="76871" y2="99546"/>
                        <a14:foregroundMark x1="90023" y1="79592" x2="77020" y2="99320"/>
                        <a14:foregroundMark x1="82157" y1="96140" x2="93805" y2="88634"/>
                        <a14:foregroundMark x1="77222" y1="99320" x2="78565" y2="98455"/>
                        <a14:foregroundMark x1="76871" y1="99546" x2="77222" y2="99320"/>
                        <a14:foregroundMark x1="93823" y1="88839" x2="83450" y2="96176"/>
                        <a14:foregroundMark x1="49887" y1="81633" x2="50567" y2="89569"/>
                        <a14:foregroundMark x1="51474" y1="92744" x2="67120" y2="92063"/>
                        <a14:foregroundMark x1="45578" y1="92517" x2="33992" y2="92842"/>
                        <a14:foregroundMark x1="13432" y1="91227" x2="8617" y2="90023"/>
                        <a14:foregroundMark x1="25397" y1="90703" x2="26304" y2="83220"/>
                        <a14:foregroundMark x1="94331" y1="38095" x2="96363" y2="84208"/>
                        <a14:foregroundMark x1="93878" y1="14512" x2="71429" y2="5896"/>
                        <a14:foregroundMark x1="71429" y1="5896" x2="43311" y2="6576"/>
                        <a14:foregroundMark x1="80970" y1="3892" x2="81179" y2="3855"/>
                        <a14:foregroundMark x1="72109" y1="5442" x2="75053" y2="4927"/>
                        <a14:foregroundMark x1="18594" y1="6122" x2="6576" y2="27891"/>
                        <a14:foregroundMark x1="6576" y1="27891" x2="5896" y2="57596"/>
                        <a14:foregroundMark x1="4308" y1="56689" x2="5896" y2="90249"/>
                        <a14:foregroundMark x1="61877" y1="95032" x2="70295" y2="94558"/>
                        <a14:foregroundMark x1="5442" y1="15646" x2="19501" y2="6349"/>
                        <a14:foregroundMark x1="17914" y1="5442" x2="6349" y2="6122"/>
                        <a14:foregroundMark x1="42704" y1="4989" x2="41950" y2="4989"/>
                        <a14:foregroundMark x1="54649" y1="4989" x2="42704" y2="4989"/>
                        <a14:foregroundMark x1="80499" y1="4989" x2="94104" y2="5442"/>
                        <a14:foregroundMark x1="94104" y1="5215" x2="95465" y2="34921"/>
                        <a14:foregroundMark x1="90249" y1="33787" x2="68481" y2="34014"/>
                        <a14:foregroundMark x1="5442" y1="93424" x2="60544" y2="95465"/>
                        <a14:foregroundMark x1="23583" y1="95465" x2="7937" y2="93651"/>
                        <a14:foregroundMark x1="5669" y1="94558" x2="5669" y2="94558"/>
                        <a14:foregroundMark x1="4535" y1="93878" x2="4308" y2="93878"/>
                        <a14:foregroundMark x1="4762" y1="94558" x2="5215" y2="93424"/>
                        <a14:foregroundMark x1="43764" y1="17687" x2="18821" y2="18367"/>
                        <a14:foregroundMark x1="18821" y1="18367" x2="43084" y2="26531"/>
                        <a14:foregroundMark x1="43084" y1="26531" x2="10204" y2="21995"/>
                        <a14:backgroundMark x1="227" y1="24490" x2="1814" y2="46485"/>
                        <a14:backgroundMark x1="680" y1="17460" x2="1134" y2="20408"/>
                        <a14:backgroundMark x1="19728" y1="1814" x2="43991" y2="1361"/>
                        <a14:backgroundMark x1="43991" y1="1361" x2="44218" y2="680"/>
                        <a14:backgroundMark x1="73016" y1="1587" x2="82313" y2="1814"/>
                        <a14:backgroundMark x1="97279" y1="84127" x2="98639" y2="99546"/>
                        <a14:backgroundMark x1="58787" y1="98161" x2="76417" y2="99546"/>
                        <a14:backgroundMark x1="4550" y1="93902" x2="5103" y2="93945"/>
                        <a14:backgroundMark x1="1361" y1="93651" x2="4312" y2="93883"/>
                        <a14:backgroundMark x1="76417" y1="99546" x2="65306" y2="99320"/>
                        <a14:backgroundMark x1="78685" y1="99320" x2="78685" y2="99320"/>
                        <a14:backgroundMark x1="78005" y1="99320" x2="86168" y2="9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0" y="2841259"/>
            <a:ext cx="1268131" cy="126813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Logo, Grafiken, Grafikdesign, Clipart enthält.&#10;&#10;Automatisch generierte Beschreibung">
            <a:extLst>
              <a:ext uri="{FF2B5EF4-FFF2-40B4-BE49-F238E27FC236}">
                <a16:creationId xmlns:a16="http://schemas.microsoft.com/office/drawing/2014/main" id="{8AE4EC03-4621-CD2F-5EC9-DA533845F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581" y1="45586" x2="54810" y2="39782"/>
                        <a14:foregroundMark x1="54810" y1="39782" x2="54083" y2="39420"/>
                        <a14:foregroundMark x1="45105" y1="37364" x2="37965" y2="38392"/>
                        <a14:foregroundMark x1="43950" y1="39782" x2="55879" y2="44075"/>
                        <a14:foregroundMark x1="55879" y1="44075" x2="60795" y2="49879"/>
                        <a14:foregroundMark x1="60795" y1="49879" x2="63275" y2="58525"/>
                        <a14:foregroundMark x1="41556" y1="58222" x2="40573" y2="49637"/>
                        <a14:foregroundMark x1="40573" y1="49637" x2="35870" y2="43712"/>
                        <a14:foregroundMark x1="35870" y1="43712" x2="30440" y2="42805"/>
                        <a14:foregroundMark x1="29628" y1="68742" x2="29628" y2="66808"/>
                        <a14:foregroundMark x1="32963" y1="68803" x2="34758" y2="69528"/>
                        <a14:foregroundMark x1="37837" y1="68259" x2="37837" y2="66505"/>
                        <a14:foregroundMark x1="42112" y1="68380" x2="42497" y2="66143"/>
                        <a14:foregroundMark x1="47969" y1="68380" x2="48653" y2="65840"/>
                        <a14:foregroundMark x1="53100" y1="69528" x2="53228" y2="66505"/>
                        <a14:foregroundMark x1="58059" y1="69166" x2="60197" y2="68924"/>
                        <a14:foregroundMark x1="62805" y1="68501" x2="63018" y2="66566"/>
                        <a14:foregroundMark x1="68405" y1="69166" x2="68491" y2="65599"/>
                        <a14:foregroundMark x1="52758" y1="55623" x2="52758" y2="57618"/>
                        <a14:foregroundMark x1="52715" y1="55139" x2="52758" y2="53869"/>
                        <a14:foregroundMark x1="52629" y1="55441" x2="53057" y2="56046"/>
                      </a14:backgroundRemoval>
                    </a14:imgEffect>
                  </a14:imgLayer>
                </a14:imgProps>
              </a:ext>
            </a:extLst>
          </a:blip>
          <a:srcRect l="24250" t="28401" r="23753" b="22651"/>
          <a:stretch/>
        </p:blipFill>
        <p:spPr>
          <a:xfrm>
            <a:off x="2150390" y="2945503"/>
            <a:ext cx="1665155" cy="1107672"/>
          </a:xfrm>
          <a:prstGeom prst="rect">
            <a:avLst/>
          </a:prstGeom>
        </p:spPr>
      </p:pic>
      <p:pic>
        <p:nvPicPr>
          <p:cNvPr id="7" name="Grafik 6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931A7FF0-295B-46BF-74EA-705F6AC46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967" y="5125526"/>
            <a:ext cx="2881718" cy="515770"/>
          </a:xfrm>
          <a:prstGeom prst="rect">
            <a:avLst/>
          </a:prstGeom>
        </p:spPr>
      </p:pic>
      <p:pic>
        <p:nvPicPr>
          <p:cNvPr id="11" name="Grafik 10" descr="Ein Bild, das Grafiken, Schrift, Logo, Symbol enthält.&#10;&#10;Automatisch generierte Beschreibung">
            <a:extLst>
              <a:ext uri="{FF2B5EF4-FFF2-40B4-BE49-F238E27FC236}">
                <a16:creationId xmlns:a16="http://schemas.microsoft.com/office/drawing/2014/main" id="{7DF7D30D-72A1-3180-5B45-9B3ED37CD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955" y="4200050"/>
            <a:ext cx="1221131" cy="1264743"/>
          </a:xfrm>
          <a:prstGeom prst="rect">
            <a:avLst/>
          </a:prstGeom>
        </p:spPr>
      </p:pic>
      <p:pic>
        <p:nvPicPr>
          <p:cNvPr id="14" name="Grafik 13" descr="Ein Bild, das Schrift, Grafiken, Screenshot, Logo enthält.&#10;&#10;Automatisch generierte Beschreibung">
            <a:extLst>
              <a:ext uri="{FF2B5EF4-FFF2-40B4-BE49-F238E27FC236}">
                <a16:creationId xmlns:a16="http://schemas.microsoft.com/office/drawing/2014/main" id="{6010893E-66FC-B3F2-C7B2-4BD0A350E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712" y="2935809"/>
            <a:ext cx="2280938" cy="972134"/>
          </a:xfrm>
          <a:prstGeom prst="rect">
            <a:avLst/>
          </a:prstGeom>
        </p:spPr>
      </p:pic>
      <p:pic>
        <p:nvPicPr>
          <p:cNvPr id="20" name="Рисунок 22">
            <a:extLst>
              <a:ext uri="{FF2B5EF4-FFF2-40B4-BE49-F238E27FC236}">
                <a16:creationId xmlns:a16="http://schemas.microsoft.com/office/drawing/2014/main" id="{EE469BD3-C24A-BEC2-224C-D592792722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" r="-342"/>
          <a:stretch/>
        </p:blipFill>
        <p:spPr>
          <a:xfrm>
            <a:off x="3092685" y="4162159"/>
            <a:ext cx="2772000" cy="72798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Grafik 20" descr="Ein Bild, das Schrift, Logo, Grafiken, Grafikdesign enthält.&#10;&#10;Automatisch generierte Beschreibung">
            <a:extLst>
              <a:ext uri="{FF2B5EF4-FFF2-40B4-BE49-F238E27FC236}">
                <a16:creationId xmlns:a16="http://schemas.microsoft.com/office/drawing/2014/main" id="{B726D051-9C8A-641C-C78D-622A95E2E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59" b="96688" l="3039" r="95392">
                        <a14:foregroundMark x1="76667" y1="20978" x2="55196" y2="12145"/>
                        <a14:foregroundMark x1="55196" y1="12145" x2="75294" y2="11987"/>
                        <a14:foregroundMark x1="47941" y1="4574" x2="70294" y2="5205"/>
                        <a14:foregroundMark x1="70294" y1="5205" x2="81275" y2="4574"/>
                        <a14:foregroundMark x1="24510" y1="11514" x2="24510" y2="25237"/>
                        <a14:foregroundMark x1="22549" y1="22713" x2="26176" y2="6151"/>
                        <a14:foregroundMark x1="16961" y1="38013" x2="37647" y2="22713"/>
                        <a14:foregroundMark x1="37647" y1="22713" x2="58922" y2="32019"/>
                        <a14:foregroundMark x1="58922" y1="32019" x2="49902" y2="20505"/>
                        <a14:foregroundMark x1="36078" y1="40694" x2="82157" y2="41483"/>
                        <a14:foregroundMark x1="82157" y1="41483" x2="59706" y2="31703"/>
                        <a14:foregroundMark x1="59706" y1="31703" x2="73627" y2="35331"/>
                        <a14:foregroundMark x1="12941" y1="55521" x2="37255" y2="56151"/>
                        <a14:foregroundMark x1="37255" y1="56151" x2="40392" y2="55521"/>
                        <a14:foregroundMark x1="36078" y1="56625" x2="39706" y2="53943"/>
                        <a14:foregroundMark x1="15588" y1="53470" x2="46961" y2="57098"/>
                        <a14:foregroundMark x1="53922" y1="56625" x2="76471" y2="60883"/>
                        <a14:foregroundMark x1="76471" y1="60883" x2="91765" y2="56625"/>
                        <a14:foregroundMark x1="3235" y1="67823" x2="25490" y2="67350"/>
                        <a14:foregroundMark x1="25490" y1="67350" x2="47941" y2="73186"/>
                        <a14:foregroundMark x1="47941" y1="73186" x2="70392" y2="65773"/>
                        <a14:foregroundMark x1="70392" y1="65773" x2="91667" y2="66088"/>
                        <a14:foregroundMark x1="64510" y1="83754" x2="42255" y2="84385"/>
                        <a14:foregroundMark x1="42255" y1="84385" x2="62157" y2="87539"/>
                        <a14:foregroundMark x1="68039" y1="96845" x2="33725" y2="96057"/>
                        <a14:foregroundMark x1="21569" y1="26498" x2="21569" y2="26498"/>
                        <a14:foregroundMark x1="22647" y1="24763" x2="22059" y2="26025"/>
                        <a14:foregroundMark x1="91373" y1="67823" x2="89804" y2="66088"/>
                        <a14:foregroundMark x1="42843" y1="51577" x2="45490" y2="52524"/>
                        <a14:foregroundMark x1="92255" y1="68139" x2="95392" y2="67981"/>
                        <a14:backgroundMark x1="42647" y1="67981" x2="35686" y2="67508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4493" y="3261064"/>
            <a:ext cx="2453543" cy="152504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E024BF5-0040-F8A9-7B2E-908E78485EF7}"/>
              </a:ext>
            </a:extLst>
          </p:cNvPr>
          <p:cNvSpPr txBox="1"/>
          <p:nvPr/>
        </p:nvSpPr>
        <p:spPr>
          <a:xfrm>
            <a:off x="1781071" y="1826954"/>
            <a:ext cx="354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pPr algn="ctr"/>
            <a:r>
              <a:rPr lang="ru-RU" sz="2400" dirty="0"/>
              <a:t>Компании по диагностике дорог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7FCCDED-9788-CE7D-A655-E27C5AD5E9EE}"/>
              </a:ext>
            </a:extLst>
          </p:cNvPr>
          <p:cNvSpPr txBox="1"/>
          <p:nvPr/>
        </p:nvSpPr>
        <p:spPr>
          <a:xfrm>
            <a:off x="6554548" y="1986348"/>
            <a:ext cx="610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ru-RU" dirty="0"/>
              <a:t>Амбассадор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5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!!TitelH">
            <a:extLst>
              <a:ext uri="{FF2B5EF4-FFF2-40B4-BE49-F238E27FC236}">
                <a16:creationId xmlns:a16="http://schemas.microsoft.com/office/drawing/2014/main" id="{1CB54DFF-DD0E-2616-9185-794DF426BE2A}"/>
              </a:ext>
            </a:extLst>
          </p:cNvPr>
          <p:cNvSpPr/>
          <p:nvPr/>
        </p:nvSpPr>
        <p:spPr>
          <a:xfrm flipV="1">
            <a:off x="-2950690" y="-183177"/>
            <a:ext cx="16557891" cy="279976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3354438" y="655526"/>
            <a:ext cx="548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</a:rPr>
              <a:t>Целевая аудитория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2686650F-B183-99CC-A0A2-438F704A0FA6}"/>
              </a:ext>
            </a:extLst>
          </p:cNvPr>
          <p:cNvSpPr/>
          <p:nvPr/>
        </p:nvSpPr>
        <p:spPr>
          <a:xfrm>
            <a:off x="1079500" y="1826954"/>
            <a:ext cx="10058400" cy="451034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E024BF5-0040-F8A9-7B2E-908E78485EF7}"/>
              </a:ext>
            </a:extLst>
          </p:cNvPr>
          <p:cNvSpPr txBox="1"/>
          <p:nvPr/>
        </p:nvSpPr>
        <p:spPr>
          <a:xfrm>
            <a:off x="2951602" y="2048135"/>
            <a:ext cx="6288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pPr algn="ctr"/>
            <a:r>
              <a:rPr lang="ru-RU" sz="2400" dirty="0"/>
              <a:t>Автолюбители и лица с активной гражданской позицией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253B5C-F0F5-4CF6-B637-08ACCF21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12" y="3244598"/>
            <a:ext cx="2464687" cy="2464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3843E0-F07B-4261-860D-BAE516DD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583" y="3366387"/>
            <a:ext cx="3260465" cy="32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29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848685" y="-1"/>
            <a:ext cx="15097249" cy="2583686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8E9881A8-9CF5-0FAD-12C0-B3F90CDD917A}"/>
              </a:ext>
            </a:extLst>
          </p:cNvPr>
          <p:cNvSpPr/>
          <p:nvPr/>
        </p:nvSpPr>
        <p:spPr>
          <a:xfrm>
            <a:off x="822030" y="1513084"/>
            <a:ext cx="10578903" cy="4658969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43574D74-7F49-AAF3-EC5C-19715884E194}"/>
              </a:ext>
            </a:extLst>
          </p:cNvPr>
          <p:cNvSpPr/>
          <p:nvPr/>
        </p:nvSpPr>
        <p:spPr>
          <a:xfrm>
            <a:off x="806547" y="1513085"/>
            <a:ext cx="10578903" cy="4658969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E3A598FC-825B-229A-BB92-C3D57D4C8A56}"/>
              </a:ext>
            </a:extLst>
          </p:cNvPr>
          <p:cNvSpPr/>
          <p:nvPr/>
        </p:nvSpPr>
        <p:spPr>
          <a:xfrm>
            <a:off x="822029" y="1519344"/>
            <a:ext cx="10578903" cy="4658969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!!Abgerundetes Rechteck 1">
            <a:extLst>
              <a:ext uri="{FF2B5EF4-FFF2-40B4-BE49-F238E27FC236}">
                <a16:creationId xmlns:a16="http://schemas.microsoft.com/office/drawing/2014/main" id="{063B2372-35AD-2B1B-3777-DA0295693ED3}"/>
              </a:ext>
            </a:extLst>
          </p:cNvPr>
          <p:cNvSpPr/>
          <p:nvPr/>
        </p:nvSpPr>
        <p:spPr>
          <a:xfrm>
            <a:off x="806546" y="1513084"/>
            <a:ext cx="10578903" cy="46589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CB0C9D-2DE3-9FB4-BD27-5B738150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47" y="732441"/>
            <a:ext cx="4254305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Бизнес модель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E05E7170-B901-7F08-1204-DE38681416EA}"/>
              </a:ext>
            </a:extLst>
          </p:cNvPr>
          <p:cNvSpPr txBox="1"/>
          <p:nvPr/>
        </p:nvSpPr>
        <p:spPr>
          <a:xfrm>
            <a:off x="2258561" y="2165397"/>
            <a:ext cx="455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Black" panose="00000A00000000000000" pitchFamily="2" charset="-52"/>
              </a:rPr>
              <a:t>Взаимодействие с клиентами</a:t>
            </a:r>
            <a:endParaRPr lang="en-US" dirty="0">
              <a:latin typeface="Montserrat Black" panose="00000A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Телефонные звонки</a:t>
            </a:r>
            <a:r>
              <a:rPr lang="en-US" dirty="0">
                <a:latin typeface="Montserrat" panose="00000500000000000000" pitchFamily="2" charset="-52"/>
              </a:rPr>
              <a:t>; </a:t>
            </a:r>
            <a:r>
              <a:rPr lang="ru-RU" dirty="0">
                <a:latin typeface="Montserrat" panose="00000500000000000000" pitchFamily="2" charset="-52"/>
              </a:rPr>
              <a:t>Участие в акселераторах и </a:t>
            </a:r>
            <a:r>
              <a:rPr lang="ru-RU" dirty="0" err="1">
                <a:latin typeface="Montserrat" panose="00000500000000000000" pitchFamily="2" charset="-52"/>
              </a:rPr>
              <a:t>хакатонах</a:t>
            </a:r>
            <a:r>
              <a:rPr lang="en-US" dirty="0">
                <a:latin typeface="Montserrat" panose="00000500000000000000" pitchFamily="2" charset="-52"/>
              </a:rPr>
              <a:t>; </a:t>
            </a:r>
            <a:r>
              <a:rPr lang="ru-RU" dirty="0">
                <a:latin typeface="Montserrat" panose="00000500000000000000" pitchFamily="2" charset="-52"/>
              </a:rPr>
              <a:t>Электронная почта и соцсети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7F2990C8-FE36-D86E-1076-BCC06181C4F7}"/>
              </a:ext>
            </a:extLst>
          </p:cNvPr>
          <p:cNvSpPr txBox="1"/>
          <p:nvPr/>
        </p:nvSpPr>
        <p:spPr>
          <a:xfrm>
            <a:off x="7574733" y="2238330"/>
            <a:ext cx="379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Black" panose="00000A00000000000000" pitchFamily="2" charset="-52"/>
              </a:rPr>
              <a:t>Поставщики и партнеры</a:t>
            </a:r>
          </a:p>
          <a:p>
            <a:r>
              <a:rPr lang="ru-RU" dirty="0">
                <a:latin typeface="Montserrat" panose="00000500000000000000" pitchFamily="2" charset="-52"/>
              </a:rPr>
              <a:t>ГУАП, Инженерная школа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651C04C6-BF59-BEE7-AD50-8B027558ECF2}"/>
              </a:ext>
            </a:extLst>
          </p:cNvPr>
          <p:cNvSpPr txBox="1"/>
          <p:nvPr/>
        </p:nvSpPr>
        <p:spPr>
          <a:xfrm>
            <a:off x="2258561" y="4188308"/>
            <a:ext cx="3795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Black" panose="00000A00000000000000" pitchFamily="2" charset="-52"/>
              </a:rPr>
              <a:t>Структуры затрат</a:t>
            </a:r>
          </a:p>
          <a:p>
            <a:r>
              <a:rPr lang="ru-RU" dirty="0">
                <a:latin typeface="Montserrat" panose="00000500000000000000" pitchFamily="2" charset="-52"/>
              </a:rPr>
              <a:t>Оборудование, лицензии, логистика, маркетинг, зарплаты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3CCE9ED-5FDB-9055-CB9C-62C5BF0801BD}"/>
              </a:ext>
            </a:extLst>
          </p:cNvPr>
          <p:cNvSpPr txBox="1"/>
          <p:nvPr/>
        </p:nvSpPr>
        <p:spPr>
          <a:xfrm>
            <a:off x="7574733" y="4188308"/>
            <a:ext cx="3795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Black" panose="00000A00000000000000" pitchFamily="2" charset="-52"/>
              </a:rPr>
              <a:t>Ключевая деятельность</a:t>
            </a:r>
          </a:p>
          <a:p>
            <a:r>
              <a:rPr lang="ru-RU" dirty="0">
                <a:latin typeface="Montserrat" panose="00000500000000000000" pitchFamily="2" charset="-52"/>
              </a:rPr>
              <a:t>Аэросъемка, обучение нейросети, сегментация ям, создание БД, отрисовка карты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43F352-BD44-6ADD-E183-9D6517CB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63" y="2272722"/>
            <a:ext cx="1082053" cy="8267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1ACBFF-3D96-15EE-231C-B243C26C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81" y="2272292"/>
            <a:ext cx="1082052" cy="8267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590ED7-793D-7B45-F39F-FAF1EF6D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64" y="4274314"/>
            <a:ext cx="1082052" cy="8267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642AFD-7B92-70A0-DB6A-B13AD642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680" y="4274314"/>
            <a:ext cx="1082053" cy="8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7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766624" y="-1"/>
            <a:ext cx="15097249" cy="1637955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CB0C9D-2DE3-9FB4-BD27-5B738150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47" y="732441"/>
            <a:ext cx="4254305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Бизнес модель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ECA8F12-6945-D81B-12FA-28EEAA4D5B35}"/>
              </a:ext>
            </a:extLst>
          </p:cNvPr>
          <p:cNvSpPr txBox="1"/>
          <p:nvPr/>
        </p:nvSpPr>
        <p:spPr>
          <a:xfrm>
            <a:off x="6552252" y="1889537"/>
            <a:ext cx="43492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de-DE" sz="1600" dirty="0">
                <a:effectLst/>
                <a:latin typeface="Montserrat" pitchFamily="2" charset="77"/>
              </a:rPr>
              <a:t>1. </a:t>
            </a:r>
            <a:r>
              <a:rPr lang="ru-RU" sz="1600" dirty="0">
                <a:effectLst/>
                <a:latin typeface="Montserrat" pitchFamily="2" charset="77"/>
              </a:rPr>
              <a:t>Поставщики беспилотников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600" dirty="0">
                <a:effectLst/>
                <a:latin typeface="Montserrat" pitchFamily="2" charset="77"/>
              </a:rPr>
              <a:t>2</a:t>
            </a:r>
            <a:r>
              <a:rPr lang="de-DE" sz="1600" dirty="0">
                <a:latin typeface="Montserrat" pitchFamily="2" charset="77"/>
              </a:rPr>
              <a:t>. </a:t>
            </a:r>
            <a:r>
              <a:rPr lang="ru-RU" sz="1600" dirty="0">
                <a:effectLst/>
                <a:latin typeface="Montserrat" pitchFamily="2" charset="77"/>
              </a:rPr>
              <a:t>Поставщики бортовых систем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600" dirty="0">
                <a:latin typeface="Montserrat" pitchFamily="2" charset="77"/>
              </a:rPr>
              <a:t>3. Яндекс карты, 2-ГИС и </a:t>
            </a:r>
            <a:r>
              <a:rPr lang="ru-RU" sz="1600" dirty="0" err="1">
                <a:latin typeface="Montserrat" pitchFamily="2" charset="77"/>
              </a:rPr>
              <a:t>тд</a:t>
            </a:r>
            <a:r>
              <a:rPr lang="ru-RU" sz="1600" dirty="0">
                <a:latin typeface="Montserrat" pitchFamily="2" charset="77"/>
              </a:rPr>
              <a:t>.</a:t>
            </a:r>
            <a:endParaRPr lang="ru-RU" sz="1600" dirty="0">
              <a:effectLst/>
              <a:latin typeface="Montserrat" pitchFamily="2" charset="77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407EA2-1242-302A-C148-23EAEA142C22}"/>
              </a:ext>
            </a:extLst>
          </p:cNvPr>
          <p:cNvSpPr txBox="1"/>
          <p:nvPr/>
        </p:nvSpPr>
        <p:spPr>
          <a:xfrm>
            <a:off x="1248973" y="2034092"/>
            <a:ext cx="3028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000" dirty="0">
                <a:effectLst/>
                <a:latin typeface="Montserrat Medium" pitchFamily="2" charset="77"/>
              </a:rPr>
              <a:t>Ключевые партнеры</a:t>
            </a:r>
            <a:endParaRPr lang="ru-RU" sz="2000" dirty="0">
              <a:effectLst/>
              <a:latin typeface="Montserrat Medium" pitchFamily="2" charset="77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76E04E8-12BF-5B0F-ACFC-23E82E246B56}"/>
              </a:ext>
            </a:extLst>
          </p:cNvPr>
          <p:cNvSpPr txBox="1"/>
          <p:nvPr/>
        </p:nvSpPr>
        <p:spPr>
          <a:xfrm>
            <a:off x="834472" y="3297403"/>
            <a:ext cx="4561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R="0" fontAlgn="t">
              <a:spcBef>
                <a:spcPts val="0"/>
              </a:spcBef>
              <a:spcAft>
                <a:spcPts val="0"/>
              </a:spcAft>
              <a:defRPr u="none" strike="noStrike">
                <a:solidFill>
                  <a:srgbClr val="000000"/>
                </a:solidFill>
                <a:effectLst/>
                <a:latin typeface="Montserrat Medium" pitchFamily="2" charset="77"/>
              </a:defRPr>
            </a:lvl1pPr>
          </a:lstStyle>
          <a:p>
            <a:r>
              <a:rPr lang="en-GB" sz="2000" dirty="0" err="1"/>
              <a:t>Ключевые</a:t>
            </a:r>
            <a:r>
              <a:rPr lang="en-GB" sz="2000" dirty="0"/>
              <a:t> </a:t>
            </a:r>
            <a:r>
              <a:rPr lang="en-GB" sz="2000" dirty="0" err="1"/>
              <a:t>виды</a:t>
            </a:r>
            <a:r>
              <a:rPr lang="en-GB" sz="2000" dirty="0"/>
              <a:t> </a:t>
            </a:r>
            <a:r>
              <a:rPr lang="en-GB" sz="2000" dirty="0" err="1"/>
              <a:t>деятельности</a:t>
            </a:r>
            <a:endParaRPr lang="ru-RU" sz="2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968952C-5320-5321-6CFA-5F2DC0B1DBCF}"/>
              </a:ext>
            </a:extLst>
          </p:cNvPr>
          <p:cNvSpPr txBox="1"/>
          <p:nvPr/>
        </p:nvSpPr>
        <p:spPr>
          <a:xfrm>
            <a:off x="6552252" y="2779960"/>
            <a:ext cx="537484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defTabSz="914400" rtl="0" eaLnBrk="1" latinLnBrk="0" hangingPunct="1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1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. </a:t>
            </a:r>
            <a:r>
              <a:rPr lang="ru-RU" sz="1600" b="1" dirty="0">
                <a:latin typeface="Montserrat" pitchFamily="2" charset="77"/>
              </a:rPr>
              <a:t>О</a:t>
            </a:r>
            <a:r>
              <a:rPr lang="ru-RU" sz="1600" b="1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птимизация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 планирования, эксплуатации и ремонта</a:t>
            </a:r>
          </a:p>
          <a:p>
            <a:pPr marL="0" algn="just" defTabSz="914400" rtl="0" eaLnBrk="1" latinLnBrk="0" hangingPunct="1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2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.</a:t>
            </a:r>
            <a:r>
              <a:rPr lang="de-DE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 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Использование </a:t>
            </a:r>
            <a:r>
              <a:rPr lang="ru-RU" sz="1600" b="1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автоматизированной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 </a:t>
            </a:r>
            <a:r>
              <a:rPr lang="ru-RU" sz="1600" b="1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платформы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 3D-картографирования для обследования состояние дороги</a:t>
            </a:r>
            <a:endParaRPr lang="en-US" sz="1600" kern="1200" dirty="0">
              <a:solidFill>
                <a:schemeClr val="tx1"/>
              </a:solidFill>
              <a:effectLst/>
              <a:latin typeface="Montserrat" pitchFamily="2" charset="77"/>
            </a:endParaRPr>
          </a:p>
          <a:p>
            <a:pPr marL="0" algn="just" defTabSz="914400" rtl="0" eaLnBrk="1" latinLnBrk="0" hangingPunct="1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3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. Создание </a:t>
            </a:r>
            <a:r>
              <a:rPr lang="ru-RU" sz="1600" b="1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мобильного приложения </a:t>
            </a:r>
            <a:r>
              <a:rPr lang="ru-RU" sz="1600" kern="1200" dirty="0">
                <a:solidFill>
                  <a:schemeClr val="tx1"/>
                </a:solidFill>
                <a:effectLst/>
                <a:latin typeface="Montserrat" pitchFamily="2" charset="77"/>
              </a:rPr>
              <a:t>для водителей и пешеходов в выборе оптимального маршрута до пункта назначения.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702B48-6D65-C37F-1E1B-21FCF4D7F787}"/>
              </a:ext>
            </a:extLst>
          </p:cNvPr>
          <p:cNvSpPr txBox="1"/>
          <p:nvPr/>
        </p:nvSpPr>
        <p:spPr>
          <a:xfrm>
            <a:off x="1414209" y="5903412"/>
            <a:ext cx="3086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0"/>
              </a:spcAft>
              <a:defRPr sz="2000">
                <a:effectLst/>
                <a:latin typeface="Montserrat Medium" pitchFamily="2" charset="77"/>
              </a:defRPr>
            </a:lvl1pPr>
          </a:lstStyle>
          <a:p>
            <a:r>
              <a:rPr lang="en-GB" dirty="0" err="1"/>
              <a:t>Ключевые</a:t>
            </a:r>
            <a:r>
              <a:rPr lang="en-GB" dirty="0"/>
              <a:t> </a:t>
            </a:r>
            <a:r>
              <a:rPr lang="en-GB" dirty="0" err="1"/>
              <a:t>ресурсы</a:t>
            </a:r>
            <a:endParaRPr lang="ru-RU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F50690D-D310-E81C-CCC2-19233259A983}"/>
              </a:ext>
            </a:extLst>
          </p:cNvPr>
          <p:cNvSpPr txBox="1"/>
          <p:nvPr/>
        </p:nvSpPr>
        <p:spPr>
          <a:xfrm>
            <a:off x="6552252" y="5288340"/>
            <a:ext cx="5639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indent="0">
              <a:spcAft>
                <a:spcPts val="0"/>
              </a:spcAft>
              <a:buNone/>
              <a:defRPr>
                <a:effectLst/>
                <a:latin typeface="Montserrat" pitchFamily="2" charset="77"/>
              </a:defRPr>
            </a:lvl1pPr>
          </a:lstStyle>
          <a:p>
            <a:r>
              <a:rPr lang="de-DE" sz="1600" dirty="0"/>
              <a:t>1.</a:t>
            </a:r>
            <a:r>
              <a:rPr lang="ru-RU" sz="1600" dirty="0"/>
              <a:t> ПК (БПЛА, бортовые</a:t>
            </a:r>
            <a:r>
              <a:rPr lang="de-DE" sz="1600" dirty="0"/>
              <a:t> </a:t>
            </a:r>
            <a:r>
              <a:rPr lang="ru-RU" sz="1600" dirty="0"/>
              <a:t>системы</a:t>
            </a:r>
            <a:r>
              <a:rPr lang="de-DE" sz="1600" dirty="0"/>
              <a:t>)</a:t>
            </a:r>
            <a:endParaRPr lang="ru-RU" sz="1600" dirty="0"/>
          </a:p>
          <a:p>
            <a:r>
              <a:rPr lang="ru-RU" sz="1600" dirty="0"/>
              <a:t>2</a:t>
            </a:r>
            <a:r>
              <a:rPr lang="de-DE" sz="1600" dirty="0"/>
              <a:t>.</a:t>
            </a:r>
            <a:r>
              <a:rPr lang="ru-RU" sz="1600" dirty="0"/>
              <a:t> Интеллектуальное право</a:t>
            </a:r>
          </a:p>
          <a:p>
            <a:r>
              <a:rPr lang="ru-RU" sz="1600" dirty="0"/>
              <a:t>3</a:t>
            </a:r>
            <a:r>
              <a:rPr lang="de-DE" sz="1600" dirty="0"/>
              <a:t>.</a:t>
            </a:r>
            <a:r>
              <a:rPr lang="ru-RU" sz="1600" dirty="0"/>
              <a:t> Видеопоток и </a:t>
            </a:r>
            <a:r>
              <a:rPr lang="ru-RU" sz="1600" dirty="0" err="1"/>
              <a:t>геопространственные</a:t>
            </a:r>
            <a:r>
              <a:rPr lang="ru-RU" sz="1600" dirty="0"/>
              <a:t> данные</a:t>
            </a:r>
          </a:p>
          <a:p>
            <a:r>
              <a:rPr lang="ru-RU" sz="1600" dirty="0"/>
              <a:t>4. Изображения от пользователей веб-приложением</a:t>
            </a:r>
            <a:endParaRPr lang="de-DE" sz="1600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AAC1A1C-C0CA-90C8-E2AC-CD480006E021}"/>
              </a:ext>
            </a:extLst>
          </p:cNvPr>
          <p:cNvCxnSpPr/>
          <p:nvPr/>
        </p:nvCxnSpPr>
        <p:spPr>
          <a:xfrm>
            <a:off x="5290832" y="2215661"/>
            <a:ext cx="699660" cy="0"/>
          </a:xfrm>
          <a:prstGeom prst="straightConnector1">
            <a:avLst/>
          </a:prstGeom>
          <a:ln w="28575">
            <a:solidFill>
              <a:srgbClr val="57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D12F418-1147-F17C-6E59-6DB4A445375A}"/>
              </a:ext>
            </a:extLst>
          </p:cNvPr>
          <p:cNvCxnSpPr/>
          <p:nvPr/>
        </p:nvCxnSpPr>
        <p:spPr>
          <a:xfrm>
            <a:off x="5396340" y="6137323"/>
            <a:ext cx="699660" cy="0"/>
          </a:xfrm>
          <a:prstGeom prst="straightConnector1">
            <a:avLst/>
          </a:prstGeom>
          <a:ln w="28575">
            <a:solidFill>
              <a:srgbClr val="57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4F3CC8-051A-8656-E30B-B0EA1DEEF72F}"/>
              </a:ext>
            </a:extLst>
          </p:cNvPr>
          <p:cNvCxnSpPr>
            <a:cxnSpLocks/>
          </p:cNvCxnSpPr>
          <p:nvPr/>
        </p:nvCxnSpPr>
        <p:spPr>
          <a:xfrm>
            <a:off x="5382611" y="3502499"/>
            <a:ext cx="701666" cy="0"/>
          </a:xfrm>
          <a:prstGeom prst="straightConnector1">
            <a:avLst/>
          </a:prstGeom>
          <a:ln w="28575">
            <a:solidFill>
              <a:srgbClr val="57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3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766624" y="-1"/>
            <a:ext cx="15097249" cy="1637955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CB0C9D-2DE3-9FB4-BD27-5B738150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47" y="732441"/>
            <a:ext cx="4254305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Бизнес модель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ECA8F12-6945-D81B-12FA-28EEAA4D5B35}"/>
              </a:ext>
            </a:extLst>
          </p:cNvPr>
          <p:cNvSpPr txBox="1"/>
          <p:nvPr/>
        </p:nvSpPr>
        <p:spPr>
          <a:xfrm>
            <a:off x="679335" y="2573600"/>
            <a:ext cx="572146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Адаптивный мониторинг </a:t>
            </a: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в сложных</a:t>
            </a:r>
            <a:r>
              <a:rPr lang="de-DE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 </a:t>
            </a: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метеорологических условиях</a:t>
            </a:r>
            <a:endParaRPr lang="de-DE" sz="1600" u="none" strike="noStrike" dirty="0"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Использование нескольких </a:t>
            </a: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бортовых систем</a:t>
            </a:r>
            <a:endParaRPr lang="de-DE" sz="1600" b="1" u="none" strike="noStrike" dirty="0"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Автоматическое очищение изображения </a:t>
            </a: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от шумов</a:t>
            </a:r>
            <a:endParaRPr lang="de-DE" sz="1600" u="none" strike="noStrike" dirty="0"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Использование </a:t>
            </a: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новейшей нейросети</a:t>
            </a: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, использующей метод обучения с подкреплением</a:t>
            </a:r>
            <a:endParaRPr lang="de-DE" sz="1600" u="none" strike="noStrike" dirty="0"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Автоматическое </a:t>
            </a: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совмещение и улучшение </a:t>
            </a: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разнородных изображений</a:t>
            </a:r>
            <a:endParaRPr lang="de-DE" sz="1600" u="none" strike="noStrike" dirty="0"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Построение помимо </a:t>
            </a:r>
            <a:r>
              <a:rPr lang="ru-RU" sz="1600" b="1" u="none" strike="noStrike" kern="1200" dirty="0" err="1">
                <a:solidFill>
                  <a:srgbClr val="000000"/>
                </a:solidFill>
                <a:effectLst/>
                <a:latin typeface="Montserrat" pitchFamily="2" charset="77"/>
              </a:rPr>
              <a:t>ортофотоплана</a:t>
            </a:r>
            <a:r>
              <a:rPr lang="ru-RU" sz="1600" b="1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, цифровой модели поверхности и рельефа и цифрового двойника местности</a:t>
            </a:r>
            <a:endParaRPr lang="de-DE" sz="1600" b="1" u="none" strike="noStrike" dirty="0">
              <a:effectLst/>
              <a:latin typeface="Montserrat" pitchFamily="2" charset="77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407EA2-1242-302A-C148-23EAEA142C22}"/>
              </a:ext>
            </a:extLst>
          </p:cNvPr>
          <p:cNvSpPr txBox="1"/>
          <p:nvPr/>
        </p:nvSpPr>
        <p:spPr>
          <a:xfrm>
            <a:off x="679335" y="1829255"/>
            <a:ext cx="4041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2000" u="sng" strike="noStrike" kern="1200" dirty="0" err="1">
                <a:solidFill>
                  <a:srgbClr val="000000"/>
                </a:solidFill>
                <a:effectLst/>
                <a:latin typeface="Montserrat" pitchFamily="2" charset="77"/>
              </a:rPr>
              <a:t>Ценностные</a:t>
            </a:r>
            <a:r>
              <a:rPr lang="de-DE" sz="2000" u="sng" dirty="0">
                <a:latin typeface="Montserrat" pitchFamily="2" charset="77"/>
              </a:rPr>
              <a:t> </a:t>
            </a:r>
            <a:r>
              <a:rPr lang="en-GB" sz="2000" u="sng" strike="noStrike" kern="1200" dirty="0" err="1">
                <a:solidFill>
                  <a:srgbClr val="000000"/>
                </a:solidFill>
                <a:effectLst/>
                <a:latin typeface="Montserrat" pitchFamily="2" charset="77"/>
              </a:rPr>
              <a:t>предложения</a:t>
            </a:r>
            <a:endParaRPr lang="de-DE" sz="2000" u="sng" strike="noStrike" dirty="0">
              <a:effectLst/>
              <a:latin typeface="Montserrat" pitchFamily="2" charset="77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76E04E8-12BF-5B0F-ACFC-23E82E246B56}"/>
              </a:ext>
            </a:extLst>
          </p:cNvPr>
          <p:cNvSpPr txBox="1"/>
          <p:nvPr/>
        </p:nvSpPr>
        <p:spPr>
          <a:xfrm>
            <a:off x="6646985" y="1829255"/>
            <a:ext cx="4561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R="0" fontAlgn="t">
              <a:spcBef>
                <a:spcPts val="0"/>
              </a:spcBef>
              <a:spcAft>
                <a:spcPts val="0"/>
              </a:spcAft>
              <a:defRPr sz="2000" b="1" u="none" strike="noStrike">
                <a:solidFill>
                  <a:srgbClr val="000000"/>
                </a:solidFill>
                <a:effectLst/>
                <a:latin typeface="Montserrat" pitchFamily="2" charset="77"/>
              </a:defRPr>
            </a:lvl1pPr>
          </a:lstStyle>
          <a:p>
            <a:r>
              <a:rPr lang="en-GB" b="0" u="sng" dirty="0" err="1"/>
              <a:t>Потребительские</a:t>
            </a:r>
            <a:r>
              <a:rPr lang="en-GB" b="0" u="sng" dirty="0"/>
              <a:t> </a:t>
            </a:r>
            <a:r>
              <a:rPr lang="en-GB" b="0" u="sng" dirty="0" err="1"/>
              <a:t>сегменты</a:t>
            </a:r>
            <a:endParaRPr lang="de-DE" b="0" u="sng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1BFD5B-5E27-849B-48EA-08CFF20B4E8C}"/>
              </a:ext>
            </a:extLst>
          </p:cNvPr>
          <p:cNvSpPr txBox="1"/>
          <p:nvPr/>
        </p:nvSpPr>
        <p:spPr>
          <a:xfrm>
            <a:off x="6646985" y="2586954"/>
            <a:ext cx="563199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285750" marR="0" indent="-285750" fontAlgn="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u="none" strike="noStrike">
                <a:solidFill>
                  <a:srgbClr val="000000"/>
                </a:solidFill>
                <a:effectLst/>
                <a:latin typeface="Montserrat" pitchFamily="2" charset="77"/>
              </a:defRPr>
            </a:lvl1pPr>
          </a:lstStyle>
          <a:p>
            <a:r>
              <a:rPr lang="ru-RU" dirty="0">
                <a:solidFill>
                  <a:srgbClr val="5795C4"/>
                </a:solidFill>
              </a:rPr>
              <a:t>Департамент</a:t>
            </a:r>
            <a:r>
              <a:rPr lang="ru-RU" dirty="0"/>
              <a:t> по транспорту и дорожному хозяйству</a:t>
            </a:r>
            <a:endParaRPr lang="de-DE" dirty="0"/>
          </a:p>
          <a:p>
            <a:r>
              <a:rPr lang="ru-RU" dirty="0">
                <a:solidFill>
                  <a:srgbClr val="5795C4"/>
                </a:solidFill>
              </a:rPr>
              <a:t>Геодезисты</a:t>
            </a:r>
            <a:r>
              <a:rPr lang="ru-RU" dirty="0"/>
              <a:t> дорожных служб и лаборатории</a:t>
            </a:r>
            <a:endParaRPr lang="de-DE" dirty="0"/>
          </a:p>
          <a:p>
            <a:r>
              <a:rPr lang="ru-RU" dirty="0"/>
              <a:t>Ремонтные бригады</a:t>
            </a:r>
            <a:endParaRPr lang="de-DE" dirty="0"/>
          </a:p>
          <a:p>
            <a:r>
              <a:rPr lang="ru-RU" dirty="0">
                <a:solidFill>
                  <a:srgbClr val="5795C4"/>
                </a:solidFill>
              </a:rPr>
              <a:t>Навигационные</a:t>
            </a:r>
            <a:r>
              <a:rPr lang="ru-RU" dirty="0"/>
              <a:t> </a:t>
            </a:r>
            <a:r>
              <a:rPr lang="ru-RU" dirty="0">
                <a:solidFill>
                  <a:srgbClr val="5795C4"/>
                </a:solidFill>
              </a:rPr>
              <a:t>приложения</a:t>
            </a:r>
            <a:endParaRPr lang="de-DE" dirty="0">
              <a:solidFill>
                <a:srgbClr val="5795C4"/>
              </a:solidFill>
            </a:endParaRPr>
          </a:p>
          <a:p>
            <a:r>
              <a:rPr lang="ru-RU" dirty="0"/>
              <a:t>Научно-исследовательские группы</a:t>
            </a:r>
            <a:endParaRPr lang="de-DE" dirty="0"/>
          </a:p>
          <a:p>
            <a:r>
              <a:rPr lang="ru-RU" dirty="0">
                <a:solidFill>
                  <a:srgbClr val="5795C4"/>
                </a:solidFill>
              </a:rPr>
              <a:t>Гидрологический сегмент</a:t>
            </a:r>
            <a:r>
              <a:rPr lang="ru-RU" dirty="0"/>
              <a:t>, включая оценку и прогнозирования и предупреждение о паводках, размытие дорог и т.д.</a:t>
            </a:r>
            <a:endParaRPr lang="de-DE" dirty="0"/>
          </a:p>
          <a:p>
            <a:r>
              <a:rPr lang="ru-RU" dirty="0">
                <a:solidFill>
                  <a:srgbClr val="5795C4"/>
                </a:solidFill>
              </a:rPr>
              <a:t>Компании-партнеры</a:t>
            </a:r>
            <a:r>
              <a:rPr lang="ru-RU" dirty="0"/>
              <a:t>, требующие определенного решения проблемы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766624" y="-1"/>
            <a:ext cx="15097249" cy="1637955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CB0C9D-2DE3-9FB4-BD27-5B738150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47" y="732441"/>
            <a:ext cx="4254305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Бизнес модель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ECA8F12-6945-D81B-12FA-28EEAA4D5B35}"/>
              </a:ext>
            </a:extLst>
          </p:cNvPr>
          <p:cNvSpPr txBox="1"/>
          <p:nvPr/>
        </p:nvSpPr>
        <p:spPr>
          <a:xfrm>
            <a:off x="679334" y="1880110"/>
            <a:ext cx="57214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Aft>
                <a:spcPts val="1200"/>
              </a:spcAft>
            </a:pPr>
            <a:r>
              <a:rPr lang="ru-RU" b="1" u="sng" dirty="0">
                <a:solidFill>
                  <a:srgbClr val="000000"/>
                </a:solidFill>
                <a:latin typeface="Montserrat" pitchFamily="2" charset="77"/>
              </a:rPr>
              <a:t>Взаимоотношения</a:t>
            </a:r>
            <a:r>
              <a:rPr lang="en-GB" b="1" u="sng" dirty="0">
                <a:solidFill>
                  <a:srgbClr val="000000"/>
                </a:solidFill>
                <a:latin typeface="Montserrat" pitchFamily="2" charset="77"/>
              </a:rPr>
              <a:t> </a:t>
            </a:r>
            <a:r>
              <a:rPr lang="en-GB" b="1" u="sng" dirty="0" err="1">
                <a:solidFill>
                  <a:srgbClr val="000000"/>
                </a:solidFill>
                <a:latin typeface="Montserrat" pitchFamily="2" charset="77"/>
              </a:rPr>
              <a:t>с</a:t>
            </a:r>
            <a:r>
              <a:rPr lang="en-GB" b="1" u="sng" dirty="0">
                <a:solidFill>
                  <a:srgbClr val="000000"/>
                </a:solidFill>
                <a:latin typeface="Montserrat" pitchFamily="2" charset="77"/>
              </a:rPr>
              <a:t> </a:t>
            </a:r>
            <a:r>
              <a:rPr lang="en-GB" b="1" u="sng" dirty="0" err="1">
                <a:solidFill>
                  <a:srgbClr val="000000"/>
                </a:solidFill>
                <a:latin typeface="Montserrat" pitchFamily="2" charset="77"/>
              </a:rPr>
              <a:t>клиентами</a:t>
            </a:r>
            <a:endParaRPr lang="de-DE" b="1" u="sng" dirty="0">
              <a:solidFill>
                <a:srgbClr val="000000"/>
              </a:solidFill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Предоставление долговременных услуг</a:t>
            </a:r>
            <a:endParaRPr lang="de-DE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Сопровождение</a:t>
            </a:r>
            <a:endParaRPr lang="de-DE" sz="1600" dirty="0"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Индивидуальный подход</a:t>
            </a:r>
            <a:endParaRPr lang="de-DE" sz="1600" u="none" strike="noStrike" dirty="0">
              <a:effectLst/>
              <a:latin typeface="Montserrat" pitchFamily="2" charset="77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C40E47C-C619-F3A5-9751-B99E4B392E47}"/>
              </a:ext>
            </a:extLst>
          </p:cNvPr>
          <p:cNvSpPr txBox="1"/>
          <p:nvPr/>
        </p:nvSpPr>
        <p:spPr>
          <a:xfrm>
            <a:off x="6400797" y="1773344"/>
            <a:ext cx="572146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t">
              <a:spcBef>
                <a:spcPts val="0"/>
              </a:spcBef>
              <a:spcAft>
                <a:spcPts val="1800"/>
              </a:spcAft>
            </a:pPr>
            <a:r>
              <a:rPr lang="ru-RU" b="1" u="sng" dirty="0">
                <a:solidFill>
                  <a:srgbClr val="000000"/>
                </a:solidFill>
                <a:latin typeface="Montserrat" pitchFamily="2" charset="77"/>
              </a:rPr>
              <a:t>Структура затрат</a:t>
            </a:r>
          </a:p>
          <a:p>
            <a:pPr marL="285750" marR="0" indent="-285750" algn="l" rtl="0" eaLnBrk="1" fontAlgn="t" latinLnBrk="0" hangingPunct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Производство системы (БПЛА с обвесом)</a:t>
            </a: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Аренда</a:t>
            </a: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Маркетинг</a:t>
            </a: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Складские помещения</a:t>
            </a:r>
          </a:p>
          <a:p>
            <a:pPr marL="285750" marR="0" indent="-285750" algn="l" rtl="0" eaLnBrk="1" fontAlgn="t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Montserrat" pitchFamily="2" charset="77"/>
              </a:rPr>
              <a:t>Аренда </a:t>
            </a:r>
            <a:r>
              <a:rPr lang="en-US" sz="1600" dirty="0">
                <a:solidFill>
                  <a:srgbClr val="000000"/>
                </a:solidFill>
                <a:latin typeface="Montserrat" pitchFamily="2" charset="77"/>
              </a:rPr>
              <a:t>VPS </a:t>
            </a:r>
            <a:r>
              <a:rPr lang="ru-RU" sz="1600" dirty="0">
                <a:solidFill>
                  <a:srgbClr val="000000"/>
                </a:solidFill>
                <a:latin typeface="Montserrat" pitchFamily="2" charset="77"/>
              </a:rPr>
              <a:t>серверов</a:t>
            </a:r>
            <a:endParaRPr lang="ru-RU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F40CAE-B124-C520-587D-9299E6A02516}"/>
              </a:ext>
            </a:extLst>
          </p:cNvPr>
          <p:cNvSpPr txBox="1"/>
          <p:nvPr/>
        </p:nvSpPr>
        <p:spPr>
          <a:xfrm>
            <a:off x="6400798" y="4380682"/>
            <a:ext cx="572146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Aft>
                <a:spcPts val="1200"/>
              </a:spcAft>
            </a:pPr>
            <a:r>
              <a:rPr lang="ru-RU" b="1" u="sng" dirty="0">
                <a:solidFill>
                  <a:srgbClr val="000000"/>
                </a:solidFill>
                <a:latin typeface="Montserrat" pitchFamily="2" charset="77"/>
              </a:rPr>
              <a:t>Потоки доходов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Государственные заказы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Систематические продажи оборудования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Систематическое предоставление услуг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Техническое сопровождение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Montserrat" pitchFamily="2" charset="77"/>
              </a:rPr>
              <a:t>Покупка подписок</a:t>
            </a:r>
            <a:endParaRPr lang="ru-RU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799D55-C70D-DFCC-D250-AF72D8E9B3A1}"/>
              </a:ext>
            </a:extLst>
          </p:cNvPr>
          <p:cNvSpPr txBox="1"/>
          <p:nvPr/>
        </p:nvSpPr>
        <p:spPr>
          <a:xfrm>
            <a:off x="679334" y="3806443"/>
            <a:ext cx="344749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t">
              <a:spcBef>
                <a:spcPts val="0"/>
              </a:spcBef>
              <a:spcAft>
                <a:spcPts val="1200"/>
              </a:spcAft>
            </a:pPr>
            <a:r>
              <a:rPr lang="ru-RU" b="1" u="sng" dirty="0">
                <a:solidFill>
                  <a:srgbClr val="000000"/>
                </a:solidFill>
                <a:latin typeface="Montserrat" pitchFamily="2" charset="77"/>
              </a:rPr>
              <a:t>Каналы сбыта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Montserrat" pitchFamily="2" charset="77"/>
              </a:rPr>
              <a:t>Веб-приложение</a:t>
            </a:r>
            <a:endParaRPr lang="ru-RU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Ярмарки/выставки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Сарафанное радио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 err="1">
                <a:solidFill>
                  <a:srgbClr val="000000"/>
                </a:solidFill>
                <a:effectLst/>
                <a:latin typeface="Montserrat" pitchFamily="2" charset="77"/>
              </a:rPr>
              <a:t>Ленполиграфмаш</a:t>
            </a:r>
            <a:endParaRPr lang="ru-RU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>
                <a:solidFill>
                  <a:srgbClr val="000000"/>
                </a:solidFill>
                <a:effectLst/>
                <a:latin typeface="Montserrat" pitchFamily="2" charset="77"/>
              </a:rPr>
              <a:t>Холодные продажи</a:t>
            </a:r>
          </a:p>
          <a:p>
            <a:pPr marL="285750" marR="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none" strike="noStrike" kern="1200" dirty="0" err="1">
                <a:solidFill>
                  <a:srgbClr val="000000"/>
                </a:solidFill>
                <a:effectLst/>
                <a:latin typeface="Montserrat" pitchFamily="2" charset="77"/>
              </a:rPr>
              <a:t>Резиденство</a:t>
            </a:r>
            <a:endParaRPr lang="ru-RU" sz="1600" u="none" strike="noStrike" kern="1200" dirty="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47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TitelH">
            <a:extLst>
              <a:ext uri="{FF2B5EF4-FFF2-40B4-BE49-F238E27FC236}">
                <a16:creationId xmlns:a16="http://schemas.microsoft.com/office/drawing/2014/main" id="{B9B5A9A9-C846-6EC9-BD52-1E4AA05E3EC2}"/>
              </a:ext>
            </a:extLst>
          </p:cNvPr>
          <p:cNvSpPr/>
          <p:nvPr/>
        </p:nvSpPr>
        <p:spPr>
          <a:xfrm flipV="1">
            <a:off x="-1755984" y="0"/>
            <a:ext cx="15097249" cy="2732233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494;p61">
            <a:extLst>
              <a:ext uri="{FF2B5EF4-FFF2-40B4-BE49-F238E27FC236}">
                <a16:creationId xmlns:a16="http://schemas.microsoft.com/office/drawing/2014/main" id="{C46088CB-D0D9-A097-D47C-9ABB5C13F320}"/>
              </a:ext>
            </a:extLst>
          </p:cNvPr>
          <p:cNvSpPr txBox="1">
            <a:spLocks/>
          </p:cNvSpPr>
          <p:nvPr/>
        </p:nvSpPr>
        <p:spPr>
          <a:xfrm>
            <a:off x="1801984" y="743257"/>
            <a:ext cx="9577216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ru-RU" dirty="0"/>
              <a:t>Диаграмма финансового оборота</a:t>
            </a:r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C3737E2-885E-0451-10CF-A71B535EF7DE}"/>
              </a:ext>
            </a:extLst>
          </p:cNvPr>
          <p:cNvSpPr/>
          <p:nvPr/>
        </p:nvSpPr>
        <p:spPr>
          <a:xfrm>
            <a:off x="557529" y="1588065"/>
            <a:ext cx="9505318" cy="47473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graphicFrame>
        <p:nvGraphicFramePr>
          <p:cNvPr id="5" name="Диаграмма 5">
            <a:extLst>
              <a:ext uri="{FF2B5EF4-FFF2-40B4-BE49-F238E27FC236}">
                <a16:creationId xmlns:a16="http://schemas.microsoft.com/office/drawing/2014/main" id="{B65FBA82-B9E3-12B9-BB98-D6972AD74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82995"/>
              </p:ext>
            </p:extLst>
          </p:nvPr>
        </p:nvGraphicFramePr>
        <p:xfrm>
          <a:off x="1016172" y="1920666"/>
          <a:ext cx="8682454" cy="441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119E0C5-2E31-3201-445C-7BDC51B686E8}"/>
              </a:ext>
            </a:extLst>
          </p:cNvPr>
          <p:cNvGrpSpPr/>
          <p:nvPr/>
        </p:nvGrpSpPr>
        <p:grpSpPr>
          <a:xfrm>
            <a:off x="2504223" y="2857115"/>
            <a:ext cx="6690306" cy="2680446"/>
            <a:chOff x="3290035" y="2857115"/>
            <a:chExt cx="6690306" cy="2680446"/>
          </a:xfrm>
        </p:grpSpPr>
        <p:sp>
          <p:nvSpPr>
            <p:cNvPr id="3" name="TextBox 9">
              <a:extLst>
                <a:ext uri="{FF2B5EF4-FFF2-40B4-BE49-F238E27FC236}">
                  <a16:creationId xmlns:a16="http://schemas.microsoft.com/office/drawing/2014/main" id="{670FFF7E-0279-455A-9517-209860BCA4F6}"/>
                </a:ext>
              </a:extLst>
            </p:cNvPr>
            <p:cNvSpPr txBox="1"/>
            <p:nvPr/>
          </p:nvSpPr>
          <p:spPr>
            <a:xfrm>
              <a:off x="4419298" y="5225594"/>
              <a:ext cx="445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8.9</a:t>
              </a: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6184366-3653-09CC-7895-34E30946AB4C}"/>
                </a:ext>
              </a:extLst>
            </p:cNvPr>
            <p:cNvSpPr txBox="1"/>
            <p:nvPr/>
          </p:nvSpPr>
          <p:spPr>
            <a:xfrm>
              <a:off x="3861143" y="5132000"/>
              <a:ext cx="445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12.5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FEDACF30-EF27-8743-161C-0FCED91C6DCC}"/>
                </a:ext>
              </a:extLst>
            </p:cNvPr>
            <p:cNvSpPr txBox="1"/>
            <p:nvPr/>
          </p:nvSpPr>
          <p:spPr>
            <a:xfrm>
              <a:off x="3290035" y="5260562"/>
              <a:ext cx="494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latin typeface="Montserrat" panose="00000500000000000000" pitchFamily="2" charset="-52"/>
                </a:rPr>
                <a:t>3.6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C414D8A-9067-9930-0F0B-B533797286BF}"/>
                </a:ext>
              </a:extLst>
            </p:cNvPr>
            <p:cNvSpPr txBox="1"/>
            <p:nvPr/>
          </p:nvSpPr>
          <p:spPr>
            <a:xfrm>
              <a:off x="5792641" y="5191268"/>
              <a:ext cx="445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latin typeface="Montserrat" panose="00000500000000000000" pitchFamily="2" charset="-52"/>
                </a:rPr>
                <a:t>11.2</a:t>
              </a: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503669F-4A0D-3527-899A-DB0D26C977CB}"/>
                </a:ext>
              </a:extLst>
            </p:cNvPr>
            <p:cNvSpPr txBox="1"/>
            <p:nvPr/>
          </p:nvSpPr>
          <p:spPr>
            <a:xfrm>
              <a:off x="6871074" y="4872518"/>
              <a:ext cx="4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35.8</a:t>
              </a: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E5316743-0031-D5FB-B271-03C9051E1647}"/>
                </a:ext>
              </a:extLst>
            </p:cNvPr>
            <p:cNvSpPr txBox="1"/>
            <p:nvPr/>
          </p:nvSpPr>
          <p:spPr>
            <a:xfrm>
              <a:off x="6367961" y="4739876"/>
              <a:ext cx="445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47</a:t>
              </a: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1C784B27-C364-405D-5F29-E335EE774EFC}"/>
                </a:ext>
              </a:extLst>
            </p:cNvPr>
            <p:cNvSpPr txBox="1"/>
            <p:nvPr/>
          </p:nvSpPr>
          <p:spPr>
            <a:xfrm>
              <a:off x="8226255" y="4878376"/>
              <a:ext cx="4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latin typeface="Montserrat" panose="00000500000000000000" pitchFamily="2" charset="-52"/>
                </a:rPr>
                <a:t>50</a:t>
              </a:r>
            </a:p>
          </p:txBody>
        </p:sp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5CDDF595-E1F6-C757-A856-5F65F3AAE823}"/>
                </a:ext>
              </a:extLst>
            </p:cNvPr>
            <p:cNvSpPr txBox="1"/>
            <p:nvPr/>
          </p:nvSpPr>
          <p:spPr>
            <a:xfrm>
              <a:off x="8799347" y="2857115"/>
              <a:ext cx="529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200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8CC84BA0-B221-D4F9-74DE-7B8219444261}"/>
                </a:ext>
              </a:extLst>
            </p:cNvPr>
            <p:cNvSpPr txBox="1"/>
            <p:nvPr/>
          </p:nvSpPr>
          <p:spPr>
            <a:xfrm>
              <a:off x="9328773" y="3275828"/>
              <a:ext cx="651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Montserrat" panose="00000500000000000000" pitchFamily="2" charset="-52"/>
                </a:rPr>
                <a:t>150</a:t>
              </a:r>
            </a:p>
          </p:txBody>
        </p:sp>
      </p:grpSp>
      <p:sp>
        <p:nvSpPr>
          <p:cNvPr id="20" name="!!Parallelogramm 5">
            <a:extLst>
              <a:ext uri="{FF2B5EF4-FFF2-40B4-BE49-F238E27FC236}">
                <a16:creationId xmlns:a16="http://schemas.microsoft.com/office/drawing/2014/main" id="{041EB6C7-7AEB-2FB6-6D8F-BF77A4FF38EC}"/>
              </a:ext>
            </a:extLst>
          </p:cNvPr>
          <p:cNvSpPr/>
          <p:nvPr/>
        </p:nvSpPr>
        <p:spPr>
          <a:xfrm>
            <a:off x="9698626" y="3064834"/>
            <a:ext cx="6106407" cy="1140717"/>
          </a:xfrm>
          <a:prstGeom prst="parallelogram">
            <a:avLst>
              <a:gd name="adj" fmla="val 33019"/>
            </a:avLst>
          </a:prstGeom>
          <a:solidFill>
            <a:srgbClr val="585454"/>
          </a:solidFill>
          <a:ln>
            <a:solidFill>
              <a:srgbClr val="8A84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30E40E-FDE9-6368-F72A-8E81C0178D91}"/>
              </a:ext>
            </a:extLst>
          </p:cNvPr>
          <p:cNvSpPr txBox="1"/>
          <p:nvPr/>
        </p:nvSpPr>
        <p:spPr>
          <a:xfrm>
            <a:off x="1202372" y="6027659"/>
            <a:ext cx="374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Montserrat Medium" pitchFamily="2" charset="77"/>
              </a:rPr>
              <a:t>* </a:t>
            </a:r>
            <a:r>
              <a:rPr lang="ru-RU" sz="1400" dirty="0">
                <a:latin typeface="Montserrat Medium" pitchFamily="2" charset="77"/>
              </a:rPr>
              <a:t>Все цифры указаны в </a:t>
            </a:r>
            <a:r>
              <a:rPr lang="ru-RU" sz="1400" b="1" dirty="0">
                <a:latin typeface="Montserrat SemiBold" pitchFamily="2" charset="77"/>
              </a:rPr>
              <a:t>миллионах</a:t>
            </a:r>
            <a:endParaRPr lang="de-DE" sz="1400" b="1" dirty="0">
              <a:latin typeface="Montserrat SemiBold" pitchFamily="2" charset="77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5DC850A-53A1-1D22-1529-CC6C29EACDA1}"/>
              </a:ext>
            </a:extLst>
          </p:cNvPr>
          <p:cNvSpPr txBox="1"/>
          <p:nvPr/>
        </p:nvSpPr>
        <p:spPr>
          <a:xfrm>
            <a:off x="10077840" y="3355776"/>
            <a:ext cx="211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За 2 года </a:t>
            </a:r>
            <a:r>
              <a:rPr lang="ru-RU" b="1" dirty="0">
                <a:solidFill>
                  <a:srgbClr val="3DC3A4"/>
                </a:solidFill>
              </a:rPr>
              <a:t>прибыль</a:t>
            </a:r>
            <a:r>
              <a:rPr lang="ru-RU" b="1" dirty="0">
                <a:solidFill>
                  <a:schemeClr val="bg1"/>
                </a:solidFill>
              </a:rPr>
              <a:t> вырастет </a:t>
            </a:r>
            <a:r>
              <a:rPr lang="ru-RU" b="1" dirty="0">
                <a:solidFill>
                  <a:srgbClr val="3DC3A4"/>
                </a:solidFill>
              </a:rPr>
              <a:t>в 10 раз</a:t>
            </a:r>
            <a:endParaRPr lang="de-DE" b="1" dirty="0">
              <a:solidFill>
                <a:srgbClr val="3DC3A4"/>
              </a:solidFill>
            </a:endParaRPr>
          </a:p>
        </p:txBody>
      </p:sp>
      <p:sp>
        <p:nvSpPr>
          <p:cNvPr id="21" name="!!Parallelogramm 5">
            <a:extLst>
              <a:ext uri="{FF2B5EF4-FFF2-40B4-BE49-F238E27FC236}">
                <a16:creationId xmlns:a16="http://schemas.microsoft.com/office/drawing/2014/main" id="{0C0E7DC1-B28C-F120-7794-64D5191576B0}"/>
              </a:ext>
            </a:extLst>
          </p:cNvPr>
          <p:cNvSpPr/>
          <p:nvPr/>
        </p:nvSpPr>
        <p:spPr>
          <a:xfrm>
            <a:off x="9455362" y="5016875"/>
            <a:ext cx="6106407" cy="1140717"/>
          </a:xfrm>
          <a:prstGeom prst="parallelogram">
            <a:avLst>
              <a:gd name="adj" fmla="val 33019"/>
            </a:avLst>
          </a:prstGeom>
          <a:solidFill>
            <a:srgbClr val="585454"/>
          </a:solidFill>
          <a:ln>
            <a:solidFill>
              <a:srgbClr val="8A84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0F36D13-2DE9-29C2-4D91-8AA958232CEF}"/>
              </a:ext>
            </a:extLst>
          </p:cNvPr>
          <p:cNvSpPr txBox="1"/>
          <p:nvPr/>
        </p:nvSpPr>
        <p:spPr>
          <a:xfrm>
            <a:off x="9834576" y="5307817"/>
            <a:ext cx="211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За 2 года </a:t>
            </a:r>
            <a:r>
              <a:rPr lang="ru-RU" b="1" dirty="0">
                <a:solidFill>
                  <a:srgbClr val="459AD7"/>
                </a:solidFill>
              </a:rPr>
              <a:t>выручка</a:t>
            </a:r>
            <a:r>
              <a:rPr lang="ru-RU" b="1" dirty="0">
                <a:solidFill>
                  <a:srgbClr val="5795C4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вырастет </a:t>
            </a:r>
            <a:r>
              <a:rPr lang="ru-RU" b="1" dirty="0">
                <a:solidFill>
                  <a:srgbClr val="459AD7"/>
                </a:solidFill>
              </a:rPr>
              <a:t>в 16 раз</a:t>
            </a:r>
            <a:endParaRPr lang="de-DE" b="1" dirty="0">
              <a:solidFill>
                <a:srgbClr val="459A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33DEEA1A-A1C7-3292-E589-C53DB1F3F788}"/>
              </a:ext>
            </a:extLst>
          </p:cNvPr>
          <p:cNvSpPr/>
          <p:nvPr/>
        </p:nvSpPr>
        <p:spPr>
          <a:xfrm>
            <a:off x="0" y="0"/>
            <a:ext cx="12192000" cy="2517421"/>
          </a:xfrm>
          <a:prstGeom prst="rect">
            <a:avLst/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2" name="Grafik 41" descr="Ein Bild, das Kunst, Kreativität enthält.&#10;&#10;Automatisch generierte Beschreibung">
            <a:extLst>
              <a:ext uri="{FF2B5EF4-FFF2-40B4-BE49-F238E27FC236}">
                <a16:creationId xmlns:a16="http://schemas.microsoft.com/office/drawing/2014/main" id="{A1CF634A-8851-3B33-C073-49274D3D8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6993" t="3456" r="10664" b="50888"/>
          <a:stretch/>
        </p:blipFill>
        <p:spPr>
          <a:xfrm>
            <a:off x="-727810" y="3253248"/>
            <a:ext cx="14140070" cy="4846916"/>
          </a:xfrm>
          <a:prstGeom prst="ellipse">
            <a:avLst/>
          </a:prstGeom>
          <a:effectLst>
            <a:softEdge rad="148979"/>
          </a:effectLst>
        </p:spPr>
      </p:pic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ADA1315E-7099-A375-BAFB-77C3B3979DF7}"/>
              </a:ext>
            </a:extLst>
          </p:cNvPr>
          <p:cNvSpPr/>
          <p:nvPr/>
        </p:nvSpPr>
        <p:spPr>
          <a:xfrm>
            <a:off x="594625" y="1531952"/>
            <a:ext cx="11111458" cy="47473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2852250" y="789310"/>
            <a:ext cx="64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</a:rPr>
              <a:t>Актуальность</a:t>
            </a:r>
            <a:r>
              <a:rPr lang="de-DE" sz="3600" b="1" dirty="0">
                <a:solidFill>
                  <a:schemeClr val="bg1"/>
                </a:solidFill>
                <a:latin typeface="Montserrat Black" pitchFamily="2" charset="77"/>
              </a:rPr>
              <a:t> </a:t>
            </a:r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</a:rPr>
              <a:t>проекта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</a:endParaRP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C7B8B62-E8C7-94C2-051D-9231B93BA134}"/>
              </a:ext>
            </a:extLst>
          </p:cNvPr>
          <p:cNvGrpSpPr/>
          <p:nvPr/>
        </p:nvGrpSpPr>
        <p:grpSpPr>
          <a:xfrm>
            <a:off x="1362745" y="1743696"/>
            <a:ext cx="4380603" cy="1200329"/>
            <a:chOff x="328277" y="1586251"/>
            <a:chExt cx="4042451" cy="11076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FE6B0DF-DCC4-8565-4353-FB77D1FD4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55" b="99320" l="4308" r="99320">
                          <a14:foregroundMark x1="4781" y1="18750" x2="21125" y2="5014"/>
                          <a14:foregroundMark x1="2268" y1="20862" x2="3180" y2="20096"/>
                          <a14:foregroundMark x1="22042" y1="4996" x2="5669" y2="26757"/>
                          <a14:foregroundMark x1="32884" y1="15767" x2="41043" y2="12472"/>
                          <a14:foregroundMark x1="5669" y1="26757" x2="22617" y2="19913"/>
                          <a14:foregroundMark x1="33035" y1="23217" x2="23129" y2="36508"/>
                          <a14:foregroundMark x1="41043" y1="12472" x2="37619" y2="17067"/>
                          <a14:foregroundMark x1="23129" y1="36508" x2="58503" y2="19955"/>
                          <a14:foregroundMark x1="58503" y1="19955" x2="22902" y2="51701"/>
                          <a14:foregroundMark x1="22902" y1="51701" x2="63265" y2="22676"/>
                          <a14:foregroundMark x1="63265" y1="22676" x2="19501" y2="71202"/>
                          <a14:foregroundMark x1="19501" y1="71202" x2="85488" y2="34921"/>
                          <a14:foregroundMark x1="85488" y1="34921" x2="49206" y2="64853"/>
                          <a14:foregroundMark x1="49206" y1="64853" x2="77098" y2="57370"/>
                          <a14:foregroundMark x1="77098" y1="57370" x2="58957" y2="82540"/>
                          <a14:foregroundMark x1="58957" y1="82540" x2="82993" y2="78458"/>
                          <a14:foregroundMark x1="82993" y1="78458" x2="71383" y2="95779"/>
                          <a14:foregroundMark x1="81010" y1="96108" x2="94172" y2="92792"/>
                          <a14:foregroundMark x1="78257" y1="96802" x2="79905" y2="96387"/>
                          <a14:foregroundMark x1="80952" y1="15646" x2="99320" y2="12925"/>
                          <a14:foregroundMark x1="86168" y1="16327" x2="65079" y2="34467"/>
                          <a14:foregroundMark x1="65079" y1="34467" x2="92517" y2="7256"/>
                          <a14:foregroundMark x1="92517" y1="7256" x2="64626" y2="15193"/>
                          <a14:foregroundMark x1="64626" y1="15193" x2="39909" y2="33333"/>
                          <a14:foregroundMark x1="39909" y1="33333" x2="69388" y2="4762"/>
                          <a14:foregroundMark x1="69388" y1="4762" x2="46485" y2="12698"/>
                          <a14:foregroundMark x1="32970" y1="23199" x2="17007" y2="35601"/>
                          <a14:foregroundMark x1="46485" y1="12698" x2="40015" y2="17725"/>
                          <a14:foregroundMark x1="40808" y1="17942" x2="52154" y2="9524"/>
                          <a14:foregroundMark x1="17007" y1="35601" x2="33519" y2="23350"/>
                          <a14:foregroundMark x1="28211" y1="21892" x2="17914" y2="27211"/>
                          <a14:foregroundMark x1="52154" y1="9524" x2="37575" y2="17055"/>
                          <a14:foregroundMark x1="33063" y1="15816" x2="43537" y2="7937"/>
                          <a14:foregroundMark x1="17914" y1="27211" x2="19872" y2="25738"/>
                          <a14:foregroundMark x1="22284" y1="18374" x2="18141" y2="20408"/>
                          <a14:foregroundMark x1="43537" y1="7937" x2="30519" y2="14330"/>
                          <a14:foregroundMark x1="26636" y1="14037" x2="39115" y2="4678"/>
                          <a14:foregroundMark x1="18141" y1="20408" x2="21836" y2="17637"/>
                          <a14:foregroundMark x1="36304" y1="4730" x2="7029" y2="18367"/>
                          <a14:foregroundMark x1="7029" y1="18367" x2="21041" y2="5015"/>
                          <a14:foregroundMark x1="20027" y1="5034" x2="4577" y2="17424"/>
                          <a14:foregroundMark x1="3163" y1="20098" x2="2582" y2="24320"/>
                          <a14:foregroundMark x1="31573" y1="14790" x2="41497" y2="5896"/>
                          <a14:foregroundMark x1="5105" y1="38509" x2="20249" y2="24938"/>
                          <a14:foregroundMark x1="27819" y1="21785" x2="3628" y2="49887"/>
                          <a14:foregroundMark x1="41497" y1="5896" x2="32978" y2="15793"/>
                          <a14:foregroundMark x1="37241" y1="23087" x2="53968" y2="9751"/>
                          <a14:foregroundMark x1="3628" y1="49887" x2="36043" y2="24043"/>
                          <a14:foregroundMark x1="53968" y1="9751" x2="7710" y2="65306"/>
                          <a14:foregroundMark x1="7710" y1="65306" x2="64626" y2="7029"/>
                          <a14:foregroundMark x1="64626" y1="7029" x2="9070" y2="77324"/>
                          <a14:foregroundMark x1="9070" y1="77324" x2="73435" y2="4887"/>
                          <a14:foregroundMark x1="73880" y1="4898" x2="5672" y2="90617"/>
                          <a14:foregroundMark x1="6317" y1="90668" x2="78005" y2="14286"/>
                          <a14:foregroundMark x1="78005" y1="14286" x2="27211" y2="77324"/>
                          <a14:foregroundMark x1="27211" y1="77324" x2="82313" y2="15420"/>
                          <a14:foregroundMark x1="82313" y1="15420" x2="30385" y2="85034"/>
                          <a14:foregroundMark x1="30385" y1="85034" x2="94785" y2="21088"/>
                          <a14:foregroundMark x1="94785" y1="21088" x2="56916" y2="65306"/>
                          <a14:foregroundMark x1="56916" y1="65306" x2="85488" y2="35147"/>
                          <a14:foregroundMark x1="85488" y1="35147" x2="48980" y2="82086"/>
                          <a14:foregroundMark x1="48980" y1="82086" x2="95918" y2="34240"/>
                          <a14:foregroundMark x1="95918" y1="34240" x2="68481" y2="65306"/>
                          <a14:foregroundMark x1="68481" y1="65306" x2="95011" y2="39456"/>
                          <a14:foregroundMark x1="95011" y1="39456" x2="64853" y2="78912"/>
                          <a14:foregroundMark x1="64853" y1="78912" x2="94331" y2="56916"/>
                          <a14:foregroundMark x1="94331" y1="56916" x2="63946" y2="85714"/>
                          <a14:foregroundMark x1="63946" y1="85714" x2="93424" y2="59184"/>
                          <a14:foregroundMark x1="93424" y1="59184" x2="60998" y2="88435"/>
                          <a14:foregroundMark x1="60998" y1="88435" x2="82766" y2="79138"/>
                          <a14:foregroundMark x1="82766" y1="79138" x2="66509" y2="95396"/>
                          <a14:foregroundMark x1="67247" y1="95454" x2="90023" y2="79592"/>
                          <a14:foregroundMark x1="77020" y1="99320" x2="76871" y2="99546"/>
                          <a14:foregroundMark x1="90023" y1="79592" x2="77020" y2="99320"/>
                          <a14:foregroundMark x1="82157" y1="96140" x2="93805" y2="88634"/>
                          <a14:foregroundMark x1="77222" y1="99320" x2="78565" y2="98455"/>
                          <a14:foregroundMark x1="76871" y1="99546" x2="77222" y2="99320"/>
                          <a14:foregroundMark x1="93823" y1="88839" x2="83450" y2="96176"/>
                          <a14:foregroundMark x1="49887" y1="81633" x2="50567" y2="89569"/>
                          <a14:foregroundMark x1="51474" y1="92744" x2="67120" y2="92063"/>
                          <a14:foregroundMark x1="45578" y1="92517" x2="33992" y2="92842"/>
                          <a14:foregroundMark x1="13432" y1="91227" x2="8617" y2="90023"/>
                          <a14:foregroundMark x1="25397" y1="90703" x2="26304" y2="83220"/>
                          <a14:foregroundMark x1="94331" y1="38095" x2="96363" y2="84208"/>
                          <a14:foregroundMark x1="93878" y1="14512" x2="71429" y2="5896"/>
                          <a14:foregroundMark x1="71429" y1="5896" x2="43311" y2="6576"/>
                          <a14:foregroundMark x1="80970" y1="3892" x2="81179" y2="3855"/>
                          <a14:foregroundMark x1="72109" y1="5442" x2="75053" y2="4927"/>
                          <a14:foregroundMark x1="18594" y1="6122" x2="6576" y2="27891"/>
                          <a14:foregroundMark x1="6576" y1="27891" x2="5896" y2="57596"/>
                          <a14:foregroundMark x1="4308" y1="56689" x2="5896" y2="90249"/>
                          <a14:foregroundMark x1="61877" y1="95032" x2="70295" y2="94558"/>
                          <a14:foregroundMark x1="5442" y1="15646" x2="19501" y2="6349"/>
                          <a14:foregroundMark x1="17914" y1="5442" x2="6349" y2="6122"/>
                          <a14:foregroundMark x1="42704" y1="4989" x2="41950" y2="4989"/>
                          <a14:foregroundMark x1="54649" y1="4989" x2="42704" y2="4989"/>
                          <a14:foregroundMark x1="80499" y1="4989" x2="94104" y2="5442"/>
                          <a14:foregroundMark x1="94104" y1="5215" x2="95465" y2="34921"/>
                          <a14:foregroundMark x1="90249" y1="33787" x2="68481" y2="34014"/>
                          <a14:foregroundMark x1="5442" y1="93424" x2="60544" y2="95465"/>
                          <a14:foregroundMark x1="23583" y1="95465" x2="7937" y2="93651"/>
                          <a14:foregroundMark x1="5669" y1="94558" x2="5669" y2="94558"/>
                          <a14:foregroundMark x1="4535" y1="93878" x2="4308" y2="93878"/>
                          <a14:foregroundMark x1="4762" y1="94558" x2="5215" y2="93424"/>
                          <a14:foregroundMark x1="43764" y1="17687" x2="18821" y2="18367"/>
                          <a14:foregroundMark x1="18821" y1="18367" x2="43084" y2="26531"/>
                          <a14:foregroundMark x1="43084" y1="26531" x2="10204" y2="21995"/>
                          <a14:backgroundMark x1="227" y1="24490" x2="1814" y2="46485"/>
                          <a14:backgroundMark x1="680" y1="17460" x2="1134" y2="20408"/>
                          <a14:backgroundMark x1="19728" y1="1814" x2="43991" y2="1361"/>
                          <a14:backgroundMark x1="43991" y1="1361" x2="44218" y2="680"/>
                          <a14:backgroundMark x1="73016" y1="1587" x2="82313" y2="1814"/>
                          <a14:backgroundMark x1="97279" y1="84127" x2="98639" y2="99546"/>
                          <a14:backgroundMark x1="58787" y1="98161" x2="76417" y2="99546"/>
                          <a14:backgroundMark x1="4550" y1="93902" x2="5103" y2="93945"/>
                          <a14:backgroundMark x1="1361" y1="93651" x2="4312" y2="93883"/>
                          <a14:backgroundMark x1="76417" y1="99546" x2="65306" y2="99320"/>
                          <a14:backgroundMark x1="78685" y1="99320" x2="78685" y2="99320"/>
                          <a14:backgroundMark x1="78005" y1="99320" x2="86168" y2="995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77" y="1586251"/>
              <a:ext cx="1107672" cy="110767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Grafik 12" descr="Ein Bild, das Logo, Grafiken, Grafikdesign, Clipart enthält.&#10;&#10;Automatisch generierte Beschreibung">
              <a:extLst>
                <a:ext uri="{FF2B5EF4-FFF2-40B4-BE49-F238E27FC236}">
                  <a16:creationId xmlns:a16="http://schemas.microsoft.com/office/drawing/2014/main" id="{FAA956AD-8454-F2D5-EBAA-B1D92BE7A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0581" y1="45586" x2="54810" y2="39782"/>
                          <a14:foregroundMark x1="54810" y1="39782" x2="54083" y2="39420"/>
                          <a14:foregroundMark x1="45105" y1="37364" x2="37965" y2="38392"/>
                          <a14:foregroundMark x1="43950" y1="39782" x2="55879" y2="44075"/>
                          <a14:foregroundMark x1="55879" y1="44075" x2="60795" y2="49879"/>
                          <a14:foregroundMark x1="60795" y1="49879" x2="63275" y2="58525"/>
                          <a14:foregroundMark x1="41556" y1="58222" x2="40573" y2="49637"/>
                          <a14:foregroundMark x1="40573" y1="49637" x2="35870" y2="43712"/>
                          <a14:foregroundMark x1="35870" y1="43712" x2="30440" y2="42805"/>
                          <a14:foregroundMark x1="29628" y1="68742" x2="29628" y2="66808"/>
                          <a14:foregroundMark x1="32963" y1="68803" x2="34758" y2="69528"/>
                          <a14:foregroundMark x1="37837" y1="68259" x2="37837" y2="66505"/>
                          <a14:foregroundMark x1="42112" y1="68380" x2="42497" y2="66143"/>
                          <a14:foregroundMark x1="47969" y1="68380" x2="48653" y2="65840"/>
                          <a14:foregroundMark x1="53100" y1="69528" x2="53228" y2="66505"/>
                          <a14:foregroundMark x1="58059" y1="69166" x2="60197" y2="68924"/>
                          <a14:foregroundMark x1="62805" y1="68501" x2="63018" y2="66566"/>
                          <a14:foregroundMark x1="68405" y1="69166" x2="68491" y2="65599"/>
                          <a14:foregroundMark x1="52758" y1="55623" x2="52758" y2="57618"/>
                          <a14:foregroundMark x1="52715" y1="55139" x2="52758" y2="53869"/>
                          <a14:foregroundMark x1="52629" y1="55441" x2="53057" y2="56046"/>
                        </a14:backgroundRemoval>
                      </a14:imgEffect>
                    </a14:imgLayer>
                  </a14:imgProps>
                </a:ext>
              </a:extLst>
            </a:blip>
            <a:srcRect l="24250" t="28401" r="23753" b="22651"/>
            <a:stretch/>
          </p:blipFill>
          <p:spPr>
            <a:xfrm>
              <a:off x="3178945" y="1743696"/>
              <a:ext cx="1191783" cy="792782"/>
            </a:xfrm>
            <a:prstGeom prst="rect">
              <a:avLst/>
            </a:prstGeom>
          </p:spPr>
        </p:pic>
        <p:pic>
          <p:nvPicPr>
            <p:cNvPr id="15" name="Grafik 14" descr="Ein Bild, das Grafiken, Schrift, Logo, Grafikdesign enthält.&#10;&#10;Automatisch generierte Beschreibung">
              <a:extLst>
                <a:ext uri="{FF2B5EF4-FFF2-40B4-BE49-F238E27FC236}">
                  <a16:creationId xmlns:a16="http://schemas.microsoft.com/office/drawing/2014/main" id="{8A5B2411-22F2-9958-25C3-1D303D89B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092" y="2120021"/>
              <a:ext cx="1460710" cy="261438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B8434B87-02E4-5819-C903-03E10AB08E3D}"/>
              </a:ext>
            </a:extLst>
          </p:cNvPr>
          <p:cNvSpPr txBox="1"/>
          <p:nvPr/>
        </p:nvSpPr>
        <p:spPr>
          <a:xfrm>
            <a:off x="410202" y="3226006"/>
            <a:ext cx="6491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Montserrat" pitchFamily="2" charset="77"/>
              </a:rPr>
              <a:t>Компании по диагностике дорог</a:t>
            </a:r>
            <a:r>
              <a:rPr lang="de-DE" dirty="0">
                <a:latin typeface="Montserrat" pitchFamily="2" charset="77"/>
              </a:rPr>
              <a:t> </a:t>
            </a:r>
            <a:r>
              <a:rPr lang="ru-RU" dirty="0">
                <a:latin typeface="Montserrat" pitchFamily="2" charset="77"/>
              </a:rPr>
              <a:t>пользуются ручными системами диагностики и</a:t>
            </a:r>
            <a:endParaRPr lang="de-DE" dirty="0">
              <a:latin typeface="Montserrat" pitchFamily="2" charset="77"/>
            </a:endParaRPr>
          </a:p>
          <a:p>
            <a:pPr algn="ctr"/>
            <a:r>
              <a:rPr lang="ru-RU" dirty="0">
                <a:latin typeface="Montserrat" pitchFamily="2" charset="77"/>
              </a:rPr>
              <a:t>Аппаратно-программными комплексами</a:t>
            </a:r>
          </a:p>
          <a:p>
            <a:pPr algn="ctr"/>
            <a:endParaRPr lang="ru-RU" b="1" dirty="0">
              <a:latin typeface="Montserrat" panose="00000500000000000000" pitchFamily="2" charset="-52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B8E1B66-490A-0B95-F1E5-B12CAB615F9C}"/>
              </a:ext>
            </a:extLst>
          </p:cNvPr>
          <p:cNvGrpSpPr/>
          <p:nvPr/>
        </p:nvGrpSpPr>
        <p:grpSpPr>
          <a:xfrm>
            <a:off x="1362745" y="4585796"/>
            <a:ext cx="4842951" cy="1674344"/>
            <a:chOff x="328277" y="3788724"/>
            <a:chExt cx="4237160" cy="146490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8D481B5-AC9D-8860-E1DC-B2D505388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1"/>
            <a:stretch/>
          </p:blipFill>
          <p:spPr bwMode="auto">
            <a:xfrm>
              <a:off x="1716642" y="3898219"/>
              <a:ext cx="1386492" cy="1245913"/>
            </a:xfrm>
            <a:prstGeom prst="rect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doroga pro">
              <a:extLst>
                <a:ext uri="{FF2B5EF4-FFF2-40B4-BE49-F238E27FC236}">
                  <a16:creationId xmlns:a16="http://schemas.microsoft.com/office/drawing/2014/main" id="{3347D8A1-9EA7-98DD-5DAE-182E053B2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945" y="3801113"/>
              <a:ext cx="1386492" cy="145251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C24C4E08-BD1E-162A-0E38-55949539F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77" y="3788724"/>
              <a:ext cx="1312555" cy="146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22B684F1-13EE-D80D-470C-BE2C464DADA4}"/>
              </a:ext>
            </a:extLst>
          </p:cNvPr>
          <p:cNvSpPr txBox="1"/>
          <p:nvPr/>
        </p:nvSpPr>
        <p:spPr>
          <a:xfrm>
            <a:off x="8925825" y="3800016"/>
            <a:ext cx="190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" panose="00000500000000000000" pitchFamily="2" charset="-52"/>
              </a:rPr>
              <a:t>Финансовых</a:t>
            </a:r>
            <a:endParaRPr lang="de-DE" dirty="0"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Людских</a:t>
            </a:r>
            <a:endParaRPr lang="de-DE" dirty="0"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Временных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7B8F05C-D4E4-7EEF-C2D2-10A6585176C8}"/>
              </a:ext>
            </a:extLst>
          </p:cNvPr>
          <p:cNvSpPr txBox="1"/>
          <p:nvPr/>
        </p:nvSpPr>
        <p:spPr>
          <a:xfrm>
            <a:off x="8331200" y="3105834"/>
            <a:ext cx="321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>
                <a:latin typeface="Montserrat" panose="00000500000000000000" pitchFamily="2" charset="-52"/>
              </a:rPr>
              <a:t>Это приводит к потери ресурсов</a:t>
            </a:r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2825527A-1F93-ED21-7857-E32D964DA2D9}"/>
              </a:ext>
            </a:extLst>
          </p:cNvPr>
          <p:cNvSpPr/>
          <p:nvPr/>
        </p:nvSpPr>
        <p:spPr>
          <a:xfrm>
            <a:off x="6716889" y="3233995"/>
            <a:ext cx="1614311" cy="1127274"/>
          </a:xfrm>
          <a:prstGeom prst="rightArrow">
            <a:avLst/>
          </a:prstGeom>
          <a:solidFill>
            <a:srgbClr val="5795C4"/>
          </a:solidFill>
          <a:ln>
            <a:solidFill>
              <a:srgbClr val="579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64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fik 66">
            <a:extLst>
              <a:ext uri="{FF2B5EF4-FFF2-40B4-BE49-F238E27FC236}">
                <a16:creationId xmlns:a16="http://schemas.microsoft.com/office/drawing/2014/main" id="{B20472B0-D7CE-2942-3B7E-B0A9EB70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" t="23354" r="19728" b="23354"/>
          <a:stretch/>
        </p:blipFill>
        <p:spPr>
          <a:xfrm>
            <a:off x="-252144" y="0"/>
            <a:ext cx="12444144" cy="6858000"/>
          </a:xfrm>
          <a:prstGeom prst="rect">
            <a:avLst/>
          </a:prstGeom>
          <a:noFill/>
        </p:spPr>
      </p:pic>
      <p:sp>
        <p:nvSpPr>
          <p:cNvPr id="2" name="Google Shape;494;p61">
            <a:extLst>
              <a:ext uri="{FF2B5EF4-FFF2-40B4-BE49-F238E27FC236}">
                <a16:creationId xmlns:a16="http://schemas.microsoft.com/office/drawing/2014/main" id="{F23D434E-048E-5795-F5B7-C7333AB00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3208" y="505388"/>
            <a:ext cx="17006352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Дорожная карта 2023-2026</a:t>
            </a:r>
            <a:endParaRPr lang="en-US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34" name="Полилиния: фигура 49">
            <a:extLst>
              <a:ext uri="{FF2B5EF4-FFF2-40B4-BE49-F238E27FC236}">
                <a16:creationId xmlns:a16="http://schemas.microsoft.com/office/drawing/2014/main" id="{A7AA7AD3-AD3E-7B88-2E5A-0FAF084AAA2F}"/>
              </a:ext>
            </a:extLst>
          </p:cNvPr>
          <p:cNvSpPr/>
          <p:nvPr/>
        </p:nvSpPr>
        <p:spPr>
          <a:xfrm>
            <a:off x="374892" y="1946031"/>
            <a:ext cx="1267330" cy="302329"/>
          </a:xfrm>
          <a:custGeom>
            <a:avLst/>
            <a:gdLst>
              <a:gd name="connsiteX0" fmla="*/ 0 w 804985"/>
              <a:gd name="connsiteY0" fmla="*/ 156308 h 156308"/>
              <a:gd name="connsiteX1" fmla="*/ 804985 w 804985"/>
              <a:gd name="connsiteY1" fmla="*/ 0 h 15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4985" h="156308">
                <a:moveTo>
                  <a:pt x="0" y="156308"/>
                </a:moveTo>
                <a:lnTo>
                  <a:pt x="804985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Полилиния: фигура 41">
            <a:extLst>
              <a:ext uri="{FF2B5EF4-FFF2-40B4-BE49-F238E27FC236}">
                <a16:creationId xmlns:a16="http://schemas.microsoft.com/office/drawing/2014/main" id="{04E97292-1B54-1F61-9BBB-DC57B714DC5A}"/>
              </a:ext>
            </a:extLst>
          </p:cNvPr>
          <p:cNvSpPr/>
          <p:nvPr/>
        </p:nvSpPr>
        <p:spPr>
          <a:xfrm flipH="1">
            <a:off x="4843922" y="2097195"/>
            <a:ext cx="1333714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Полилиния: фигура 41">
            <a:extLst>
              <a:ext uri="{FF2B5EF4-FFF2-40B4-BE49-F238E27FC236}">
                <a16:creationId xmlns:a16="http://schemas.microsoft.com/office/drawing/2014/main" id="{453C258A-C437-64BE-B3E2-1ABA503E9775}"/>
              </a:ext>
            </a:extLst>
          </p:cNvPr>
          <p:cNvSpPr/>
          <p:nvPr/>
        </p:nvSpPr>
        <p:spPr>
          <a:xfrm flipH="1">
            <a:off x="8899581" y="2053742"/>
            <a:ext cx="1182671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Полилиния: фигура 41">
            <a:extLst>
              <a:ext uri="{FF2B5EF4-FFF2-40B4-BE49-F238E27FC236}">
                <a16:creationId xmlns:a16="http://schemas.microsoft.com/office/drawing/2014/main" id="{52BE45AB-4A2D-3FAE-EF5E-D6F7A7E32B19}"/>
              </a:ext>
            </a:extLst>
          </p:cNvPr>
          <p:cNvSpPr/>
          <p:nvPr/>
        </p:nvSpPr>
        <p:spPr>
          <a:xfrm>
            <a:off x="6922973" y="1975075"/>
            <a:ext cx="1130340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олилиния: фигура 41">
            <a:extLst>
              <a:ext uri="{FF2B5EF4-FFF2-40B4-BE49-F238E27FC236}">
                <a16:creationId xmlns:a16="http://schemas.microsoft.com/office/drawing/2014/main" id="{D8298745-521E-1E32-25F2-199E0FDCC065}"/>
              </a:ext>
            </a:extLst>
          </p:cNvPr>
          <p:cNvSpPr/>
          <p:nvPr/>
        </p:nvSpPr>
        <p:spPr>
          <a:xfrm>
            <a:off x="2690906" y="1975075"/>
            <a:ext cx="1306223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" name="Группа 36">
            <a:extLst>
              <a:ext uri="{FF2B5EF4-FFF2-40B4-BE49-F238E27FC236}">
                <a16:creationId xmlns:a16="http://schemas.microsoft.com/office/drawing/2014/main" id="{9AB59742-1EF5-1E50-265D-B656A6DA5C55}"/>
              </a:ext>
            </a:extLst>
          </p:cNvPr>
          <p:cNvGrpSpPr/>
          <p:nvPr/>
        </p:nvGrpSpPr>
        <p:grpSpPr>
          <a:xfrm>
            <a:off x="1350645" y="1440767"/>
            <a:ext cx="2286057" cy="2060748"/>
            <a:chOff x="466754" y="937938"/>
            <a:chExt cx="1928603" cy="1738523"/>
          </a:xfrm>
        </p:grpSpPr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0F67A0CE-4B60-F3E1-30C7-5822B03D43AC}"/>
                </a:ext>
              </a:extLst>
            </p:cNvPr>
            <p:cNvSpPr txBox="1"/>
            <p:nvPr/>
          </p:nvSpPr>
          <p:spPr>
            <a:xfrm>
              <a:off x="636477" y="2183123"/>
              <a:ext cx="1527261" cy="493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Создание </a:t>
              </a:r>
              <a:r>
                <a:rPr lang="en-US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MVP </a:t>
              </a:r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проекта</a:t>
              </a:r>
            </a:p>
          </p:txBody>
        </p:sp>
        <p:grpSp>
          <p:nvGrpSpPr>
            <p:cNvPr id="41" name="Группа 11">
              <a:extLst>
                <a:ext uri="{FF2B5EF4-FFF2-40B4-BE49-F238E27FC236}">
                  <a16:creationId xmlns:a16="http://schemas.microsoft.com/office/drawing/2014/main" id="{65175804-942D-4A45-5797-C98634C42287}"/>
                </a:ext>
              </a:extLst>
            </p:cNvPr>
            <p:cNvGrpSpPr/>
            <p:nvPr/>
          </p:nvGrpSpPr>
          <p:grpSpPr>
            <a:xfrm>
              <a:off x="466754" y="937938"/>
              <a:ext cx="1928603" cy="1208662"/>
              <a:chOff x="2157260" y="979846"/>
              <a:chExt cx="1208662" cy="1208662"/>
            </a:xfrm>
          </p:grpSpPr>
          <p:sp>
            <p:nvSpPr>
              <p:cNvPr id="42" name="Овал 12">
                <a:extLst>
                  <a:ext uri="{FF2B5EF4-FFF2-40B4-BE49-F238E27FC236}">
                    <a16:creationId xmlns:a16="http://schemas.microsoft.com/office/drawing/2014/main" id="{212C3642-E832-FD83-2BE1-290767619117}"/>
                  </a:ext>
                </a:extLst>
              </p:cNvPr>
              <p:cNvSpPr/>
              <p:nvPr/>
            </p:nvSpPr>
            <p:spPr>
              <a:xfrm>
                <a:off x="2157260" y="979846"/>
                <a:ext cx="1208662" cy="12086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3" name="Овал 13">
                <a:extLst>
                  <a:ext uri="{FF2B5EF4-FFF2-40B4-BE49-F238E27FC236}">
                    <a16:creationId xmlns:a16="http://schemas.microsoft.com/office/drawing/2014/main" id="{6BA1820B-42DA-DE09-2C43-4E9E0C87FA0D}"/>
                  </a:ext>
                </a:extLst>
              </p:cNvPr>
              <p:cNvSpPr/>
              <p:nvPr/>
            </p:nvSpPr>
            <p:spPr>
              <a:xfrm>
                <a:off x="2273731" y="1123109"/>
                <a:ext cx="982060" cy="900341"/>
              </a:xfrm>
              <a:prstGeom prst="ellipse">
                <a:avLst/>
              </a:prstGeom>
              <a:solidFill>
                <a:srgbClr val="58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Сентябрь</a:t>
                </a:r>
                <a:r>
                  <a:rPr lang="ru-RU" sz="1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2023</a:t>
                </a:r>
              </a:p>
            </p:txBody>
          </p:sp>
        </p:grpSp>
      </p:grpSp>
      <p:sp>
        <p:nvSpPr>
          <p:cNvPr id="46" name="TextBox 14">
            <a:extLst>
              <a:ext uri="{FF2B5EF4-FFF2-40B4-BE49-F238E27FC236}">
                <a16:creationId xmlns:a16="http://schemas.microsoft.com/office/drawing/2014/main" id="{14BD2663-3868-7046-7C0A-3D98777FA593}"/>
              </a:ext>
            </a:extLst>
          </p:cNvPr>
          <p:cNvSpPr txBox="1"/>
          <p:nvPr/>
        </p:nvSpPr>
        <p:spPr>
          <a:xfrm>
            <a:off x="2835446" y="5940523"/>
            <a:ext cx="305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sz="1600" dirty="0"/>
              <a:t>Доработка комплекса и выход на рынок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7F996FDD-A52F-3D26-AFC2-BEFD46C70649}"/>
              </a:ext>
            </a:extLst>
          </p:cNvPr>
          <p:cNvSpPr txBox="1"/>
          <p:nvPr/>
        </p:nvSpPr>
        <p:spPr>
          <a:xfrm>
            <a:off x="5029031" y="2916740"/>
            <a:ext cx="271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sz="1600" dirty="0"/>
              <a:t>Продвижение на рынке и получение грантов </a:t>
            </a: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D5AA4D0D-2FB5-C35F-6224-C052A6AB6DA0}"/>
              </a:ext>
            </a:extLst>
          </p:cNvPr>
          <p:cNvSpPr txBox="1"/>
          <p:nvPr/>
        </p:nvSpPr>
        <p:spPr>
          <a:xfrm>
            <a:off x="6477889" y="5891870"/>
            <a:ext cx="417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sz="1600" dirty="0"/>
              <a:t>Подключение доп. Модулей и внедрение цифрового двойника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64074637-13C0-0133-8760-2B9F25784B33}"/>
              </a:ext>
            </a:extLst>
          </p:cNvPr>
          <p:cNvSpPr txBox="1"/>
          <p:nvPr/>
        </p:nvSpPr>
        <p:spPr>
          <a:xfrm>
            <a:off x="9584358" y="2943875"/>
            <a:ext cx="228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sz="1600" dirty="0"/>
              <a:t>Создание образовательного центра</a:t>
            </a: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9E32312-3B1C-96FA-2936-2BAA67D78AF0}"/>
              </a:ext>
            </a:extLst>
          </p:cNvPr>
          <p:cNvGrpSpPr/>
          <p:nvPr/>
        </p:nvGrpSpPr>
        <p:grpSpPr>
          <a:xfrm>
            <a:off x="3265349" y="4488697"/>
            <a:ext cx="2286057" cy="1432680"/>
            <a:chOff x="1077948" y="4665944"/>
            <a:chExt cx="2286057" cy="1432680"/>
          </a:xfrm>
        </p:grpSpPr>
        <p:sp>
          <p:nvSpPr>
            <p:cNvPr id="81" name="Овал 12">
              <a:extLst>
                <a:ext uri="{FF2B5EF4-FFF2-40B4-BE49-F238E27FC236}">
                  <a16:creationId xmlns:a16="http://schemas.microsoft.com/office/drawing/2014/main" id="{CA756B9D-893B-4B00-1688-CEA9D7664131}"/>
                </a:ext>
              </a:extLst>
            </p:cNvPr>
            <p:cNvSpPr/>
            <p:nvPr/>
          </p:nvSpPr>
          <p:spPr>
            <a:xfrm>
              <a:off x="1077948" y="4665944"/>
              <a:ext cx="2286057" cy="1432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82" name="Овал 13">
              <a:extLst>
                <a:ext uri="{FF2B5EF4-FFF2-40B4-BE49-F238E27FC236}">
                  <a16:creationId xmlns:a16="http://schemas.microsoft.com/office/drawing/2014/main" id="{74EB05EA-15F2-0400-1FEF-E4528479570B}"/>
                </a:ext>
              </a:extLst>
            </p:cNvPr>
            <p:cNvSpPr/>
            <p:nvPr/>
          </p:nvSpPr>
          <p:spPr>
            <a:xfrm>
              <a:off x="1369525" y="4837146"/>
              <a:ext cx="1702900" cy="1067214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Декабрь 2023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4711E031-A26F-4EC7-26E6-AA0ABEA68E1C}"/>
              </a:ext>
            </a:extLst>
          </p:cNvPr>
          <p:cNvGrpSpPr/>
          <p:nvPr/>
        </p:nvGrpSpPr>
        <p:grpSpPr>
          <a:xfrm>
            <a:off x="5374097" y="1439381"/>
            <a:ext cx="2286057" cy="1432680"/>
            <a:chOff x="1077948" y="4665944"/>
            <a:chExt cx="2286057" cy="1432680"/>
          </a:xfrm>
        </p:grpSpPr>
        <p:sp>
          <p:nvSpPr>
            <p:cNvPr id="85" name="Овал 12">
              <a:extLst>
                <a:ext uri="{FF2B5EF4-FFF2-40B4-BE49-F238E27FC236}">
                  <a16:creationId xmlns:a16="http://schemas.microsoft.com/office/drawing/2014/main" id="{C232BDA1-E60A-D94E-04BE-B6F7D22DA3FC}"/>
                </a:ext>
              </a:extLst>
            </p:cNvPr>
            <p:cNvSpPr/>
            <p:nvPr/>
          </p:nvSpPr>
          <p:spPr>
            <a:xfrm>
              <a:off x="1077948" y="4665944"/>
              <a:ext cx="2286057" cy="1432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86" name="Овал 13">
              <a:extLst>
                <a:ext uri="{FF2B5EF4-FFF2-40B4-BE49-F238E27FC236}">
                  <a16:creationId xmlns:a16="http://schemas.microsoft.com/office/drawing/2014/main" id="{B7DBF8BA-82CC-C54D-E4CE-2351D9965F6E}"/>
                </a:ext>
              </a:extLst>
            </p:cNvPr>
            <p:cNvSpPr/>
            <p:nvPr/>
          </p:nvSpPr>
          <p:spPr>
            <a:xfrm>
              <a:off x="1369525" y="4837146"/>
              <a:ext cx="1702900" cy="1067214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Март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2024</a:t>
              </a:r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B4765747-8FF3-BB84-6C99-304A8C9E3767}"/>
              </a:ext>
            </a:extLst>
          </p:cNvPr>
          <p:cNvGrpSpPr/>
          <p:nvPr/>
        </p:nvGrpSpPr>
        <p:grpSpPr>
          <a:xfrm>
            <a:off x="9397549" y="1454770"/>
            <a:ext cx="2286057" cy="1432680"/>
            <a:chOff x="1077948" y="4665944"/>
            <a:chExt cx="2286057" cy="1432680"/>
          </a:xfrm>
        </p:grpSpPr>
        <p:sp>
          <p:nvSpPr>
            <p:cNvPr id="88" name="Овал 12">
              <a:extLst>
                <a:ext uri="{FF2B5EF4-FFF2-40B4-BE49-F238E27FC236}">
                  <a16:creationId xmlns:a16="http://schemas.microsoft.com/office/drawing/2014/main" id="{9BAEC9D5-0706-619E-0A3D-DC6069D07B78}"/>
                </a:ext>
              </a:extLst>
            </p:cNvPr>
            <p:cNvSpPr/>
            <p:nvPr/>
          </p:nvSpPr>
          <p:spPr>
            <a:xfrm>
              <a:off x="1077948" y="4665944"/>
              <a:ext cx="2286057" cy="1432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13">
              <a:extLst>
                <a:ext uri="{FF2B5EF4-FFF2-40B4-BE49-F238E27FC236}">
                  <a16:creationId xmlns:a16="http://schemas.microsoft.com/office/drawing/2014/main" id="{83BCB7A6-2504-826B-C28E-F848239BA09A}"/>
                </a:ext>
              </a:extLst>
            </p:cNvPr>
            <p:cNvSpPr/>
            <p:nvPr/>
          </p:nvSpPr>
          <p:spPr>
            <a:xfrm>
              <a:off x="1369525" y="4837146"/>
              <a:ext cx="1702900" cy="1067214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Декабрь 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2024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89E4B1BB-B677-8C5C-E4B7-46D25F5C0386}"/>
              </a:ext>
            </a:extLst>
          </p:cNvPr>
          <p:cNvGrpSpPr/>
          <p:nvPr/>
        </p:nvGrpSpPr>
        <p:grpSpPr>
          <a:xfrm>
            <a:off x="7463896" y="4488697"/>
            <a:ext cx="2286057" cy="1432680"/>
            <a:chOff x="1077948" y="4665944"/>
            <a:chExt cx="2286057" cy="1432680"/>
          </a:xfrm>
        </p:grpSpPr>
        <p:sp>
          <p:nvSpPr>
            <p:cNvPr id="91" name="Овал 12">
              <a:extLst>
                <a:ext uri="{FF2B5EF4-FFF2-40B4-BE49-F238E27FC236}">
                  <a16:creationId xmlns:a16="http://schemas.microsoft.com/office/drawing/2014/main" id="{2492036E-2320-F905-0F07-5E9C4363007C}"/>
                </a:ext>
              </a:extLst>
            </p:cNvPr>
            <p:cNvSpPr/>
            <p:nvPr/>
          </p:nvSpPr>
          <p:spPr>
            <a:xfrm>
              <a:off x="1077948" y="4665944"/>
              <a:ext cx="2286057" cy="1432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13">
              <a:extLst>
                <a:ext uri="{FF2B5EF4-FFF2-40B4-BE49-F238E27FC236}">
                  <a16:creationId xmlns:a16="http://schemas.microsoft.com/office/drawing/2014/main" id="{6D570DD7-FA98-F9EC-E967-B5B664574E2C}"/>
                </a:ext>
              </a:extLst>
            </p:cNvPr>
            <p:cNvSpPr/>
            <p:nvPr/>
          </p:nvSpPr>
          <p:spPr>
            <a:xfrm>
              <a:off x="1369525" y="4837146"/>
              <a:ext cx="1702900" cy="1067214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Август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2024</a:t>
              </a:r>
            </a:p>
          </p:txBody>
        </p:sp>
      </p:grpSp>
      <p:sp>
        <p:nvSpPr>
          <p:cNvPr id="98" name="Полилиния: фигура 41">
            <a:extLst>
              <a:ext uri="{FF2B5EF4-FFF2-40B4-BE49-F238E27FC236}">
                <a16:creationId xmlns:a16="http://schemas.microsoft.com/office/drawing/2014/main" id="{1ADEBDFF-B69E-5D04-9F76-16D3D8FFEDD2}"/>
              </a:ext>
            </a:extLst>
          </p:cNvPr>
          <p:cNvSpPr/>
          <p:nvPr/>
        </p:nvSpPr>
        <p:spPr>
          <a:xfrm rot="20580767">
            <a:off x="11407925" y="2147716"/>
            <a:ext cx="1648339" cy="3360344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0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fik 66">
            <a:extLst>
              <a:ext uri="{FF2B5EF4-FFF2-40B4-BE49-F238E27FC236}">
                <a16:creationId xmlns:a16="http://schemas.microsoft.com/office/drawing/2014/main" id="{B20472B0-D7CE-2942-3B7E-B0A9EB70A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0" t="23354" b="233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Google Shape;494;p61">
            <a:extLst>
              <a:ext uri="{FF2B5EF4-FFF2-40B4-BE49-F238E27FC236}">
                <a16:creationId xmlns:a16="http://schemas.microsoft.com/office/drawing/2014/main" id="{F23D434E-048E-5795-F5B7-C7333AB00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3208" y="505388"/>
            <a:ext cx="7525583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Дорожная карта 2023-2026</a:t>
            </a:r>
            <a:endParaRPr lang="en-US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7F65D4D-FD65-17AC-403E-77076B4F179C}"/>
              </a:ext>
            </a:extLst>
          </p:cNvPr>
          <p:cNvSpPr txBox="1"/>
          <p:nvPr/>
        </p:nvSpPr>
        <p:spPr>
          <a:xfrm>
            <a:off x="888323" y="5982896"/>
            <a:ext cx="179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Создание франшизы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0B02DC32-AA7A-2DE3-B4C4-54E6366991FB}"/>
              </a:ext>
            </a:extLst>
          </p:cNvPr>
          <p:cNvSpPr txBox="1"/>
          <p:nvPr/>
        </p:nvSpPr>
        <p:spPr>
          <a:xfrm>
            <a:off x="4120844" y="5949195"/>
            <a:ext cx="297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Изучение проблематики утечки газа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7B8D28AB-CC9F-CF6A-D8AB-8956871707DD}"/>
              </a:ext>
            </a:extLst>
          </p:cNvPr>
          <p:cNvSpPr txBox="1"/>
          <p:nvPr/>
        </p:nvSpPr>
        <p:spPr>
          <a:xfrm>
            <a:off x="7448136" y="5927270"/>
            <a:ext cx="384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Активное развитие компании в странах ближнего зарубежья</a:t>
            </a:r>
          </a:p>
        </p:txBody>
      </p:sp>
      <p:sp>
        <p:nvSpPr>
          <p:cNvPr id="87" name="Полилиния: фигура 41">
            <a:extLst>
              <a:ext uri="{FF2B5EF4-FFF2-40B4-BE49-F238E27FC236}">
                <a16:creationId xmlns:a16="http://schemas.microsoft.com/office/drawing/2014/main" id="{111B2C55-F56B-87D9-620E-B476C85400EB}"/>
              </a:ext>
            </a:extLst>
          </p:cNvPr>
          <p:cNvSpPr/>
          <p:nvPr/>
        </p:nvSpPr>
        <p:spPr>
          <a:xfrm flipH="1">
            <a:off x="6203517" y="2070015"/>
            <a:ext cx="1182671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Полилиния: фигура 41">
            <a:extLst>
              <a:ext uri="{FF2B5EF4-FFF2-40B4-BE49-F238E27FC236}">
                <a16:creationId xmlns:a16="http://schemas.microsoft.com/office/drawing/2014/main" id="{5883273B-CF66-C73D-8566-5CD8513105B5}"/>
              </a:ext>
            </a:extLst>
          </p:cNvPr>
          <p:cNvSpPr/>
          <p:nvPr/>
        </p:nvSpPr>
        <p:spPr>
          <a:xfrm>
            <a:off x="4226909" y="1991348"/>
            <a:ext cx="1130340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4" name="Полилиния: фигура 41">
            <a:extLst>
              <a:ext uri="{FF2B5EF4-FFF2-40B4-BE49-F238E27FC236}">
                <a16:creationId xmlns:a16="http://schemas.microsoft.com/office/drawing/2014/main" id="{BFE70C67-6D56-B855-BF8D-71ED8A841CE4}"/>
              </a:ext>
            </a:extLst>
          </p:cNvPr>
          <p:cNvSpPr/>
          <p:nvPr/>
        </p:nvSpPr>
        <p:spPr>
          <a:xfrm flipH="1">
            <a:off x="2075270" y="2070015"/>
            <a:ext cx="1182671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Полилиния: фигура 41">
            <a:extLst>
              <a:ext uri="{FF2B5EF4-FFF2-40B4-BE49-F238E27FC236}">
                <a16:creationId xmlns:a16="http://schemas.microsoft.com/office/drawing/2014/main" id="{F2F5E964-8D7D-132F-BA96-860C175B142E}"/>
              </a:ext>
            </a:extLst>
          </p:cNvPr>
          <p:cNvSpPr/>
          <p:nvPr/>
        </p:nvSpPr>
        <p:spPr>
          <a:xfrm>
            <a:off x="8126556" y="1991348"/>
            <a:ext cx="1130340" cy="3320038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Полилиния: фигура 41">
            <a:extLst>
              <a:ext uri="{FF2B5EF4-FFF2-40B4-BE49-F238E27FC236}">
                <a16:creationId xmlns:a16="http://schemas.microsoft.com/office/drawing/2014/main" id="{DAC993A8-16EF-6A44-A3B5-84772E143121}"/>
              </a:ext>
            </a:extLst>
          </p:cNvPr>
          <p:cNvSpPr/>
          <p:nvPr/>
        </p:nvSpPr>
        <p:spPr>
          <a:xfrm rot="1413128" flipH="1">
            <a:off x="10433510" y="1920658"/>
            <a:ext cx="1301403" cy="3588111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: фигура 41">
            <a:extLst>
              <a:ext uri="{FF2B5EF4-FFF2-40B4-BE49-F238E27FC236}">
                <a16:creationId xmlns:a16="http://schemas.microsoft.com/office/drawing/2014/main" id="{9A00ACBF-BCB4-9E7C-1C66-48EB470A8526}"/>
              </a:ext>
            </a:extLst>
          </p:cNvPr>
          <p:cNvSpPr/>
          <p:nvPr/>
        </p:nvSpPr>
        <p:spPr>
          <a:xfrm rot="20580767">
            <a:off x="-755202" y="2158830"/>
            <a:ext cx="1648339" cy="3360344"/>
          </a:xfrm>
          <a:custGeom>
            <a:avLst/>
            <a:gdLst>
              <a:gd name="connsiteX0" fmla="*/ 455835 w 922228"/>
              <a:gd name="connsiteY0" fmla="*/ 0 h 2172677"/>
              <a:gd name="connsiteX1" fmla="*/ 909127 w 922228"/>
              <a:gd name="connsiteY1" fmla="*/ 562708 h 2172677"/>
              <a:gd name="connsiteX2" fmla="*/ 2542 w 922228"/>
              <a:gd name="connsiteY2" fmla="*/ 1703754 h 2172677"/>
              <a:gd name="connsiteX3" fmla="*/ 690296 w 922228"/>
              <a:gd name="connsiteY3" fmla="*/ 2172677 h 21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228" h="2172677">
                <a:moveTo>
                  <a:pt x="455835" y="0"/>
                </a:moveTo>
                <a:cubicBezTo>
                  <a:pt x="720255" y="139374"/>
                  <a:pt x="984676" y="278749"/>
                  <a:pt x="909127" y="562708"/>
                </a:cubicBezTo>
                <a:cubicBezTo>
                  <a:pt x="833578" y="846667"/>
                  <a:pt x="39014" y="1435426"/>
                  <a:pt x="2542" y="1703754"/>
                </a:cubicBezTo>
                <a:cubicBezTo>
                  <a:pt x="-33930" y="1972082"/>
                  <a:pt x="328183" y="2072379"/>
                  <a:pt x="690296" y="21726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2" name="Группа 11">
            <a:extLst>
              <a:ext uri="{FF2B5EF4-FFF2-40B4-BE49-F238E27FC236}">
                <a16:creationId xmlns:a16="http://schemas.microsoft.com/office/drawing/2014/main" id="{E4BE891D-39C1-2C52-CAF1-3E417B4CF642}"/>
              </a:ext>
            </a:extLst>
          </p:cNvPr>
          <p:cNvGrpSpPr/>
          <p:nvPr/>
        </p:nvGrpSpPr>
        <p:grpSpPr>
          <a:xfrm>
            <a:off x="689831" y="4488697"/>
            <a:ext cx="2286057" cy="1432680"/>
            <a:chOff x="2157260" y="979846"/>
            <a:chExt cx="1208662" cy="1208662"/>
          </a:xfrm>
        </p:grpSpPr>
        <p:sp>
          <p:nvSpPr>
            <p:cNvPr id="33" name="Овал 12">
              <a:extLst>
                <a:ext uri="{FF2B5EF4-FFF2-40B4-BE49-F238E27FC236}">
                  <a16:creationId xmlns:a16="http://schemas.microsoft.com/office/drawing/2014/main" id="{6C4E8AFF-0FC1-0C68-882A-D30D8FBE5ADE}"/>
                </a:ext>
              </a:extLst>
            </p:cNvPr>
            <p:cNvSpPr/>
            <p:nvPr/>
          </p:nvSpPr>
          <p:spPr>
            <a:xfrm>
              <a:off x="2157260" y="979846"/>
              <a:ext cx="1208662" cy="12086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13">
              <a:extLst>
                <a:ext uri="{FF2B5EF4-FFF2-40B4-BE49-F238E27FC236}">
                  <a16:creationId xmlns:a16="http://schemas.microsoft.com/office/drawing/2014/main" id="{09598A4F-0BE3-3DF1-811E-18E6A38EE51A}"/>
                </a:ext>
              </a:extLst>
            </p:cNvPr>
            <p:cNvSpPr/>
            <p:nvPr/>
          </p:nvSpPr>
          <p:spPr>
            <a:xfrm>
              <a:off x="2311420" y="1124278"/>
              <a:ext cx="900341" cy="900341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Июнь 2025</a:t>
              </a:r>
            </a:p>
          </p:txBody>
        </p:sp>
      </p:grpSp>
      <p:grpSp>
        <p:nvGrpSpPr>
          <p:cNvPr id="70" name="Группа 36">
            <a:extLst>
              <a:ext uri="{FF2B5EF4-FFF2-40B4-BE49-F238E27FC236}">
                <a16:creationId xmlns:a16="http://schemas.microsoft.com/office/drawing/2014/main" id="{45F2AFC2-3C66-62BB-8C54-71D3EA127AB1}"/>
              </a:ext>
            </a:extLst>
          </p:cNvPr>
          <p:cNvGrpSpPr/>
          <p:nvPr/>
        </p:nvGrpSpPr>
        <p:grpSpPr>
          <a:xfrm>
            <a:off x="2661410" y="1440767"/>
            <a:ext cx="2286057" cy="2553191"/>
            <a:chOff x="466754" y="937938"/>
            <a:chExt cx="1928603" cy="2153966"/>
          </a:xfrm>
        </p:grpSpPr>
        <p:sp>
          <p:nvSpPr>
            <p:cNvPr id="71" name="TextBox 9">
              <a:extLst>
                <a:ext uri="{FF2B5EF4-FFF2-40B4-BE49-F238E27FC236}">
                  <a16:creationId xmlns:a16="http://schemas.microsoft.com/office/drawing/2014/main" id="{A9B627F2-FBD9-0D8E-33F7-2229CAFFF423}"/>
                </a:ext>
              </a:extLst>
            </p:cNvPr>
            <p:cNvSpPr txBox="1"/>
            <p:nvPr/>
          </p:nvSpPr>
          <p:spPr>
            <a:xfrm>
              <a:off x="636477" y="2183123"/>
              <a:ext cx="1527261" cy="908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Изучение проблематики клининговых компаний</a:t>
              </a:r>
            </a:p>
          </p:txBody>
        </p:sp>
        <p:grpSp>
          <p:nvGrpSpPr>
            <p:cNvPr id="72" name="Группа 11">
              <a:extLst>
                <a:ext uri="{FF2B5EF4-FFF2-40B4-BE49-F238E27FC236}">
                  <a16:creationId xmlns:a16="http://schemas.microsoft.com/office/drawing/2014/main" id="{B2FF5810-2077-81E6-B474-99021DAA38F5}"/>
                </a:ext>
              </a:extLst>
            </p:cNvPr>
            <p:cNvGrpSpPr/>
            <p:nvPr/>
          </p:nvGrpSpPr>
          <p:grpSpPr>
            <a:xfrm>
              <a:off x="466754" y="937938"/>
              <a:ext cx="1928603" cy="1208662"/>
              <a:chOff x="2157260" y="979846"/>
              <a:chExt cx="1208662" cy="1208662"/>
            </a:xfrm>
          </p:grpSpPr>
          <p:sp>
            <p:nvSpPr>
              <p:cNvPr id="73" name="Овал 12">
                <a:extLst>
                  <a:ext uri="{FF2B5EF4-FFF2-40B4-BE49-F238E27FC236}">
                    <a16:creationId xmlns:a16="http://schemas.microsoft.com/office/drawing/2014/main" id="{2E36DC3C-1664-CB73-8E54-CC6AA50A1E7A}"/>
                  </a:ext>
                </a:extLst>
              </p:cNvPr>
              <p:cNvSpPr/>
              <p:nvPr/>
            </p:nvSpPr>
            <p:spPr>
              <a:xfrm>
                <a:off x="2157260" y="979846"/>
                <a:ext cx="1208662" cy="12086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4" name="Овал 13">
                <a:extLst>
                  <a:ext uri="{FF2B5EF4-FFF2-40B4-BE49-F238E27FC236}">
                    <a16:creationId xmlns:a16="http://schemas.microsoft.com/office/drawing/2014/main" id="{645077C1-E4AC-1926-8875-7A71D0B0E382}"/>
                  </a:ext>
                </a:extLst>
              </p:cNvPr>
              <p:cNvSpPr/>
              <p:nvPr/>
            </p:nvSpPr>
            <p:spPr>
              <a:xfrm>
                <a:off x="2279524" y="1128670"/>
                <a:ext cx="929276" cy="900341"/>
              </a:xfrm>
              <a:prstGeom prst="ellipse">
                <a:avLst/>
              </a:prstGeom>
              <a:solidFill>
                <a:srgbClr val="58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Сентябрь</a:t>
                </a:r>
                <a:r>
                  <a:rPr lang="ru-RU" sz="1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202</a:t>
                </a:r>
                <a:r>
                  <a:rPr lang="de-DE" sz="1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5</a:t>
                </a:r>
                <a:endParaRPr lang="ru-RU" sz="1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p:grpSp>
      </p:grpSp>
      <p:grpSp>
        <p:nvGrpSpPr>
          <p:cNvPr id="75" name="Группа 11">
            <a:extLst>
              <a:ext uri="{FF2B5EF4-FFF2-40B4-BE49-F238E27FC236}">
                <a16:creationId xmlns:a16="http://schemas.microsoft.com/office/drawing/2014/main" id="{F2B73CE4-70F3-B189-677C-959B4A2A4031}"/>
              </a:ext>
            </a:extLst>
          </p:cNvPr>
          <p:cNvGrpSpPr/>
          <p:nvPr/>
        </p:nvGrpSpPr>
        <p:grpSpPr>
          <a:xfrm>
            <a:off x="4459267" y="4488697"/>
            <a:ext cx="2286057" cy="1432680"/>
            <a:chOff x="2157260" y="979846"/>
            <a:chExt cx="1208662" cy="1208662"/>
          </a:xfrm>
        </p:grpSpPr>
        <p:sp>
          <p:nvSpPr>
            <p:cNvPr id="76" name="Овал 12">
              <a:extLst>
                <a:ext uri="{FF2B5EF4-FFF2-40B4-BE49-F238E27FC236}">
                  <a16:creationId xmlns:a16="http://schemas.microsoft.com/office/drawing/2014/main" id="{67AEE7F5-69D0-AC42-5708-422C1D7C08BE}"/>
                </a:ext>
              </a:extLst>
            </p:cNvPr>
            <p:cNvSpPr/>
            <p:nvPr/>
          </p:nvSpPr>
          <p:spPr>
            <a:xfrm>
              <a:off x="2157260" y="979846"/>
              <a:ext cx="1208662" cy="12086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13">
              <a:extLst>
                <a:ext uri="{FF2B5EF4-FFF2-40B4-BE49-F238E27FC236}">
                  <a16:creationId xmlns:a16="http://schemas.microsoft.com/office/drawing/2014/main" id="{C6926EB1-F13E-5F52-EE34-C85A6963D6DB}"/>
                </a:ext>
              </a:extLst>
            </p:cNvPr>
            <p:cNvSpPr/>
            <p:nvPr/>
          </p:nvSpPr>
          <p:spPr>
            <a:xfrm>
              <a:off x="2311420" y="1124278"/>
              <a:ext cx="900341" cy="900341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Декабрь 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2025</a:t>
              </a:r>
            </a:p>
          </p:txBody>
        </p:sp>
      </p:grpSp>
      <p:grpSp>
        <p:nvGrpSpPr>
          <p:cNvPr id="78" name="Группа 11">
            <a:extLst>
              <a:ext uri="{FF2B5EF4-FFF2-40B4-BE49-F238E27FC236}">
                <a16:creationId xmlns:a16="http://schemas.microsoft.com/office/drawing/2014/main" id="{F2292235-09A7-4D98-AD2C-9A25CDB08C53}"/>
              </a:ext>
            </a:extLst>
          </p:cNvPr>
          <p:cNvGrpSpPr/>
          <p:nvPr/>
        </p:nvGrpSpPr>
        <p:grpSpPr>
          <a:xfrm>
            <a:off x="8465284" y="4488697"/>
            <a:ext cx="2286057" cy="1432680"/>
            <a:chOff x="2157260" y="979846"/>
            <a:chExt cx="1208662" cy="1208662"/>
          </a:xfrm>
        </p:grpSpPr>
        <p:sp>
          <p:nvSpPr>
            <p:cNvPr id="79" name="Овал 12">
              <a:extLst>
                <a:ext uri="{FF2B5EF4-FFF2-40B4-BE49-F238E27FC236}">
                  <a16:creationId xmlns:a16="http://schemas.microsoft.com/office/drawing/2014/main" id="{A064AD35-85B3-DA35-1F94-A120C36D99EB}"/>
                </a:ext>
              </a:extLst>
            </p:cNvPr>
            <p:cNvSpPr/>
            <p:nvPr/>
          </p:nvSpPr>
          <p:spPr>
            <a:xfrm>
              <a:off x="2157260" y="979846"/>
              <a:ext cx="1208662" cy="12086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13">
              <a:extLst>
                <a:ext uri="{FF2B5EF4-FFF2-40B4-BE49-F238E27FC236}">
                  <a16:creationId xmlns:a16="http://schemas.microsoft.com/office/drawing/2014/main" id="{AEC05E85-5240-D879-8703-0720D73D3331}"/>
                </a:ext>
              </a:extLst>
            </p:cNvPr>
            <p:cNvSpPr/>
            <p:nvPr/>
          </p:nvSpPr>
          <p:spPr>
            <a:xfrm>
              <a:off x="2311420" y="1124278"/>
              <a:ext cx="900341" cy="900341"/>
            </a:xfrm>
            <a:prstGeom prst="ellipse">
              <a:avLst/>
            </a:prstGeom>
            <a:solidFill>
              <a:srgbClr val="58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Декабрь 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202</a:t>
              </a:r>
              <a:r>
                <a:rPr lang="de-DE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6</a:t>
              </a:r>
              <a:endParaRPr lang="ru-RU" sz="1600" dirty="0">
                <a:solidFill>
                  <a:schemeClr val="bg1"/>
                </a:solidFill>
                <a:latin typeface="Montserrat" panose="00000500000000000000" pitchFamily="2" charset="-52"/>
              </a:endParaRPr>
            </a:p>
          </p:txBody>
        </p:sp>
      </p:grpSp>
      <p:grpSp>
        <p:nvGrpSpPr>
          <p:cNvPr id="81" name="Группа 36">
            <a:extLst>
              <a:ext uri="{FF2B5EF4-FFF2-40B4-BE49-F238E27FC236}">
                <a16:creationId xmlns:a16="http://schemas.microsoft.com/office/drawing/2014/main" id="{F379FFAD-9CA4-0411-3F18-7DAC92A1CE62}"/>
              </a:ext>
            </a:extLst>
          </p:cNvPr>
          <p:cNvGrpSpPr/>
          <p:nvPr/>
        </p:nvGrpSpPr>
        <p:grpSpPr>
          <a:xfrm>
            <a:off x="6627133" y="1467947"/>
            <a:ext cx="2286057" cy="2306970"/>
            <a:chOff x="466754" y="937938"/>
            <a:chExt cx="1928603" cy="1946245"/>
          </a:xfrm>
        </p:grpSpPr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DDF4E001-195C-1DF0-39BB-D74A22F41DB5}"/>
                </a:ext>
              </a:extLst>
            </p:cNvPr>
            <p:cNvSpPr txBox="1"/>
            <p:nvPr/>
          </p:nvSpPr>
          <p:spPr>
            <a:xfrm>
              <a:off x="636477" y="2183123"/>
              <a:ext cx="1527261" cy="70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Выход на рынок стран СНГ</a:t>
              </a:r>
            </a:p>
          </p:txBody>
        </p:sp>
        <p:grpSp>
          <p:nvGrpSpPr>
            <p:cNvPr id="83" name="Группа 11">
              <a:extLst>
                <a:ext uri="{FF2B5EF4-FFF2-40B4-BE49-F238E27FC236}">
                  <a16:creationId xmlns:a16="http://schemas.microsoft.com/office/drawing/2014/main" id="{E3B9F5B0-CB3C-7F6F-EA36-1063376A1C93}"/>
                </a:ext>
              </a:extLst>
            </p:cNvPr>
            <p:cNvGrpSpPr/>
            <p:nvPr/>
          </p:nvGrpSpPr>
          <p:grpSpPr>
            <a:xfrm>
              <a:off x="466754" y="937938"/>
              <a:ext cx="1928603" cy="1208662"/>
              <a:chOff x="2157260" y="979846"/>
              <a:chExt cx="1208662" cy="1208662"/>
            </a:xfrm>
          </p:grpSpPr>
          <p:sp>
            <p:nvSpPr>
              <p:cNvPr id="84" name="Овал 12">
                <a:extLst>
                  <a:ext uri="{FF2B5EF4-FFF2-40B4-BE49-F238E27FC236}">
                    <a16:creationId xmlns:a16="http://schemas.microsoft.com/office/drawing/2014/main" id="{BC3B6CD7-7528-62C7-2DAA-471C8B6E0A1F}"/>
                  </a:ext>
                </a:extLst>
              </p:cNvPr>
              <p:cNvSpPr/>
              <p:nvPr/>
            </p:nvSpPr>
            <p:spPr>
              <a:xfrm>
                <a:off x="2157260" y="979846"/>
                <a:ext cx="1208662" cy="12086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/>
              </a:p>
            </p:txBody>
          </p:sp>
          <p:sp>
            <p:nvSpPr>
              <p:cNvPr id="85" name="Овал 13">
                <a:extLst>
                  <a:ext uri="{FF2B5EF4-FFF2-40B4-BE49-F238E27FC236}">
                    <a16:creationId xmlns:a16="http://schemas.microsoft.com/office/drawing/2014/main" id="{ADF5B1FE-FB5D-42F3-1547-A5C3B54360D3}"/>
                  </a:ext>
                </a:extLst>
              </p:cNvPr>
              <p:cNvSpPr/>
              <p:nvPr/>
            </p:nvSpPr>
            <p:spPr>
              <a:xfrm>
                <a:off x="2311420" y="1124278"/>
                <a:ext cx="900341" cy="900341"/>
              </a:xfrm>
              <a:prstGeom prst="ellipse">
                <a:avLst/>
              </a:prstGeom>
              <a:solidFill>
                <a:srgbClr val="58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Июль</a:t>
                </a:r>
              </a:p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2026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377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elH" hidden="1">
            <a:extLst>
              <a:ext uri="{FF2B5EF4-FFF2-40B4-BE49-F238E27FC236}">
                <a16:creationId xmlns:a16="http://schemas.microsoft.com/office/drawing/2014/main" id="{220EE61B-771D-D7C2-801F-9581E65E309B}"/>
              </a:ext>
            </a:extLst>
          </p:cNvPr>
          <p:cNvSpPr/>
          <p:nvPr/>
        </p:nvSpPr>
        <p:spPr>
          <a:xfrm flipV="1">
            <a:off x="-3055251" y="-299478"/>
            <a:ext cx="7134882" cy="7456953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E31EBD1-6CB8-FD06-FFDB-3E2B7481C922}"/>
              </a:ext>
            </a:extLst>
          </p:cNvPr>
          <p:cNvGrpSpPr/>
          <p:nvPr/>
        </p:nvGrpSpPr>
        <p:grpSpPr>
          <a:xfrm>
            <a:off x="1410184" y="1157392"/>
            <a:ext cx="10543626" cy="1367806"/>
            <a:chOff x="1410184" y="1015499"/>
            <a:chExt cx="10543626" cy="136780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AEA3411-9BD2-8E62-66AE-839063AE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0184" y="1015500"/>
              <a:ext cx="1790216" cy="136780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57A452F-879A-8524-D008-664D9C60C5AC}"/>
                </a:ext>
              </a:extLst>
            </p:cNvPr>
            <p:cNvSpPr txBox="1"/>
            <p:nvPr/>
          </p:nvSpPr>
          <p:spPr>
            <a:xfrm>
              <a:off x="2881564" y="1283903"/>
              <a:ext cx="39478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solidFill>
                    <a:srgbClr val="585454"/>
                  </a:solidFill>
                  <a:latin typeface="Montserrat" panose="00000500000000000000" pitchFamily="2" charset="-52"/>
                </a:rPr>
                <a:t>Создали приложение для взаимодействия с БД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BE28CDA-A001-E3BD-41FA-E411EA97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850" y="1015499"/>
              <a:ext cx="1790216" cy="1367805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0FA68BC-D982-6B68-761E-B8B3FC9A7DFD}"/>
                </a:ext>
              </a:extLst>
            </p:cNvPr>
            <p:cNvSpPr txBox="1"/>
            <p:nvPr/>
          </p:nvSpPr>
          <p:spPr>
            <a:xfrm>
              <a:off x="8545066" y="1283903"/>
              <a:ext cx="34087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sz="2000">
                  <a:solidFill>
                    <a:srgbClr val="585454"/>
                  </a:solidFill>
                  <a:latin typeface="Montserrat" panose="00000500000000000000" pitchFamily="2" charset="-52"/>
                </a:defRPr>
              </a:lvl1pPr>
            </a:lstStyle>
            <a:p>
              <a:r>
                <a:rPr lang="ru-RU" dirty="0"/>
                <a:t>Составили финансовую модель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C838D42-1F14-5C7D-9327-9321D2AC6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5" t="23354" r="7710" b="64318"/>
          <a:stretch/>
        </p:blipFill>
        <p:spPr>
          <a:xfrm>
            <a:off x="0" y="5271536"/>
            <a:ext cx="12192000" cy="1586464"/>
          </a:xfrm>
          <a:prstGeom prst="rect">
            <a:avLst/>
          </a:prstGeom>
          <a:noFill/>
        </p:spPr>
      </p:pic>
      <p:sp>
        <p:nvSpPr>
          <p:cNvPr id="2" name="Google Shape;494;p61">
            <a:extLst>
              <a:ext uri="{FF2B5EF4-FFF2-40B4-BE49-F238E27FC236}">
                <a16:creationId xmlns:a16="http://schemas.microsoft.com/office/drawing/2014/main" id="{45A20878-0160-95DF-43D7-2DD995CA704D}"/>
              </a:ext>
            </a:extLst>
          </p:cNvPr>
          <p:cNvSpPr txBox="1">
            <a:spLocks/>
          </p:cNvSpPr>
          <p:nvPr/>
        </p:nvSpPr>
        <p:spPr>
          <a:xfrm>
            <a:off x="3740638" y="5757627"/>
            <a:ext cx="5330774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ru-RU" dirty="0"/>
              <a:t>Что мы сделали?</a:t>
            </a:r>
            <a:endParaRPr lang="en-US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1021249-BAC7-6C93-95A4-3329409D2841}"/>
              </a:ext>
            </a:extLst>
          </p:cNvPr>
          <p:cNvGrpSpPr/>
          <p:nvPr/>
        </p:nvGrpSpPr>
        <p:grpSpPr>
          <a:xfrm>
            <a:off x="1410184" y="3214464"/>
            <a:ext cx="10213423" cy="1367806"/>
            <a:chOff x="1410184" y="3214464"/>
            <a:chExt cx="10213423" cy="1367806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10F676-C3F5-E934-3180-F2C0BC5C4B22}"/>
                </a:ext>
              </a:extLst>
            </p:cNvPr>
            <p:cNvSpPr txBox="1"/>
            <p:nvPr/>
          </p:nvSpPr>
          <p:spPr>
            <a:xfrm>
              <a:off x="8420548" y="3581035"/>
              <a:ext cx="32030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sz="2000">
                  <a:solidFill>
                    <a:srgbClr val="585454"/>
                  </a:solidFill>
                  <a:latin typeface="Montserrat" panose="00000500000000000000" pitchFamily="2" charset="-52"/>
                </a:defRPr>
              </a:lvl1pPr>
            </a:lstStyle>
            <a:p>
              <a:r>
                <a:rPr lang="ru-RU" dirty="0"/>
                <a:t>Создали обзорный сайт проекта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60EE187-4C9E-B1F9-ECD0-723287F47888}"/>
                </a:ext>
              </a:extLst>
            </p:cNvPr>
            <p:cNvSpPr txBox="1"/>
            <p:nvPr/>
          </p:nvSpPr>
          <p:spPr>
            <a:xfrm>
              <a:off x="2668141" y="3718670"/>
              <a:ext cx="43206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sz="2000">
                  <a:solidFill>
                    <a:srgbClr val="585454"/>
                  </a:solidFill>
                  <a:latin typeface="Montserrat" panose="00000500000000000000" pitchFamily="2" charset="-52"/>
                </a:defRPr>
              </a:lvl1pPr>
            </a:lstStyle>
            <a:p>
              <a:r>
                <a:rPr lang="ru-RU" dirty="0"/>
                <a:t>Обучили нейросеть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002249A-89E6-ABC6-1687-7BF4C4855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0184" y="3214464"/>
              <a:ext cx="1790215" cy="1367805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88C677A-10CD-258C-327B-29FD78E7C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4850" y="3214464"/>
              <a:ext cx="1790217" cy="1367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34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900C4F92-F329-A0B2-E768-F75153E5F2DE}"/>
              </a:ext>
            </a:extLst>
          </p:cNvPr>
          <p:cNvSpPr txBox="1"/>
          <p:nvPr/>
        </p:nvSpPr>
        <p:spPr>
          <a:xfrm>
            <a:off x="2999640" y="3113118"/>
            <a:ext cx="691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ru-RU" dirty="0"/>
              <a:t>Благодарим за внимание!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57E880-E4CE-3888-00B3-678F7BD0A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52" t="23477" r="-50707" b="23232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</p:spPr>
      </p:pic>
      <p:sp>
        <p:nvSpPr>
          <p:cNvPr id="4" name="Google Shape;494;p61">
            <a:extLst>
              <a:ext uri="{FF2B5EF4-FFF2-40B4-BE49-F238E27FC236}">
                <a16:creationId xmlns:a16="http://schemas.microsoft.com/office/drawing/2014/main" id="{34964D6B-C523-83B2-6B95-ECA769684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486" y="3135049"/>
            <a:ext cx="4766955" cy="5879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sz="3600" b="1">
                <a:solidFill>
                  <a:schemeClr val="bg1"/>
                </a:solidFill>
                <a:latin typeface="Montserrat Black" pitchFamily="2" charset="77"/>
                <a:ea typeface="+mn-ea"/>
                <a:cs typeface="+mn-cs"/>
              </a:rPr>
              <a:t>Команда</a:t>
            </a:r>
            <a:endParaRPr lang="en-US" sz="3600" b="1" dirty="0">
              <a:solidFill>
                <a:schemeClr val="bg1"/>
              </a:solidFill>
              <a:latin typeface="Montserrat Black" pitchFamily="2" charset="77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2ECE86-AA14-F54B-A0A4-163BE6B4DBA2}"/>
              </a:ext>
            </a:extLst>
          </p:cNvPr>
          <p:cNvGrpSpPr/>
          <p:nvPr/>
        </p:nvGrpSpPr>
        <p:grpSpPr>
          <a:xfrm>
            <a:off x="3586054" y="2835197"/>
            <a:ext cx="2546338" cy="1228803"/>
            <a:chOff x="4030799" y="2835197"/>
            <a:chExt cx="2546338" cy="122880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3C8B275-482C-C358-5E2A-C353D6334095}"/>
                </a:ext>
              </a:extLst>
            </p:cNvPr>
            <p:cNvSpPr txBox="1"/>
            <p:nvPr/>
          </p:nvSpPr>
          <p:spPr>
            <a:xfrm>
              <a:off x="4030799" y="3067362"/>
              <a:ext cx="2542621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800" b="1" dirty="0" err="1">
                  <a:solidFill>
                    <a:srgbClr val="585454"/>
                  </a:solidFill>
                </a:rPr>
                <a:t>Бабчинецкий</a:t>
              </a:r>
              <a:r>
                <a:rPr lang="ru-RU" sz="1800" b="1" dirty="0">
                  <a:solidFill>
                    <a:srgbClr val="585454"/>
                  </a:solidFill>
                </a:rPr>
                <a:t> Сергей</a:t>
              </a:r>
              <a:endParaRPr lang="en-US" sz="1800" b="1" dirty="0">
                <a:solidFill>
                  <a:srgbClr val="585454"/>
                </a:solidFill>
              </a:endParaRPr>
            </a:p>
            <a:p>
              <a:pPr algn="ctr">
                <a:spcBef>
                  <a:spcPts val="600"/>
                </a:spcBef>
              </a:pPr>
              <a:r>
                <a:rPr lang="ru-RU" sz="1800" dirty="0">
                  <a:solidFill>
                    <a:srgbClr val="585454"/>
                  </a:solidFill>
                </a:rPr>
                <a:t>Руководитель проекта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F0F713A8-60CA-0B06-0615-EC3910276A57}"/>
                </a:ext>
              </a:extLst>
            </p:cNvPr>
            <p:cNvSpPr/>
            <p:nvPr/>
          </p:nvSpPr>
          <p:spPr>
            <a:xfrm>
              <a:off x="4034516" y="28351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DD7FF1D-AE38-98B2-2DD5-A4B858F88FAF}"/>
              </a:ext>
            </a:extLst>
          </p:cNvPr>
          <p:cNvGrpSpPr/>
          <p:nvPr/>
        </p:nvGrpSpPr>
        <p:grpSpPr>
          <a:xfrm>
            <a:off x="6455310" y="832725"/>
            <a:ext cx="2546338" cy="1228803"/>
            <a:chOff x="4030799" y="2949497"/>
            <a:chExt cx="2546338" cy="1228803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C054281-3F3C-25E1-DACB-2F40773472DB}"/>
                </a:ext>
              </a:extLst>
            </p:cNvPr>
            <p:cNvSpPr txBox="1"/>
            <p:nvPr/>
          </p:nvSpPr>
          <p:spPr>
            <a:xfrm>
              <a:off x="4030799" y="3042587"/>
              <a:ext cx="2542621" cy="100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ru-RU" dirty="0" err="1">
                  <a:solidFill>
                    <a:srgbClr val="585454"/>
                  </a:solidFill>
                </a:rPr>
                <a:t>Гатаулин</a:t>
              </a:r>
              <a:r>
                <a:rPr lang="ru-RU" dirty="0">
                  <a:solidFill>
                    <a:srgbClr val="585454"/>
                  </a:solidFill>
                </a:rPr>
                <a:t> Александр</a:t>
              </a:r>
              <a:endParaRPr lang="en-US" dirty="0">
                <a:solidFill>
                  <a:srgbClr val="585454"/>
                </a:solidFill>
              </a:endParaRPr>
            </a:p>
            <a:p>
              <a:r>
                <a:rPr lang="ru-RU" b="0" dirty="0">
                  <a:solidFill>
                    <a:srgbClr val="585454"/>
                  </a:solidFill>
                </a:rPr>
                <a:t>предприниматель, маркетолог</a:t>
              </a:r>
            </a:p>
          </p:txBody>
        </p:sp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93AEC018-DBBB-C549-26FC-08732759D23B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05547-986D-E59E-3C6D-2C987768EAFA}"/>
              </a:ext>
            </a:extLst>
          </p:cNvPr>
          <p:cNvGrpSpPr/>
          <p:nvPr/>
        </p:nvGrpSpPr>
        <p:grpSpPr>
          <a:xfrm>
            <a:off x="9324567" y="832725"/>
            <a:ext cx="2546338" cy="1228803"/>
            <a:chOff x="4030799" y="2949497"/>
            <a:chExt cx="2546338" cy="1228803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0FB4A57-AC09-51CE-F1D4-4433DB30AF4C}"/>
                </a:ext>
              </a:extLst>
            </p:cNvPr>
            <p:cNvSpPr txBox="1"/>
            <p:nvPr/>
          </p:nvSpPr>
          <p:spPr>
            <a:xfrm>
              <a:off x="4030799" y="3051423"/>
              <a:ext cx="2542621" cy="100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ru-RU" sz="1800" b="1" dirty="0">
                  <a:solidFill>
                    <a:srgbClr val="585454"/>
                  </a:solidFill>
                </a:rPr>
                <a:t>Григорьев Денис</a:t>
              </a:r>
              <a:endParaRPr lang="de-DE" sz="1800" b="1" dirty="0">
                <a:solidFill>
                  <a:srgbClr val="585454"/>
                </a:solidFill>
              </a:endParaRPr>
            </a:p>
            <a:p>
              <a:r>
                <a:rPr lang="ru-RU" sz="1800" b="0" dirty="0">
                  <a:solidFill>
                    <a:srgbClr val="585454"/>
                  </a:solidFill>
                </a:rPr>
                <a:t>программист (</a:t>
              </a:r>
              <a:r>
                <a:rPr lang="en-US" sz="1800" b="0" dirty="0">
                  <a:solidFill>
                    <a:srgbClr val="585454"/>
                  </a:solidFill>
                </a:rPr>
                <a:t>ML</a:t>
              </a:r>
              <a:r>
                <a:rPr lang="ru-RU" sz="1800" b="0" dirty="0">
                  <a:solidFill>
                    <a:srgbClr val="585454"/>
                  </a:solidFill>
                </a:rPr>
                <a:t>,</a:t>
              </a:r>
            </a:p>
            <a:p>
              <a:r>
                <a:rPr lang="ru-RU" sz="1800" b="0" dirty="0">
                  <a:solidFill>
                    <a:srgbClr val="585454"/>
                  </a:solidFill>
                </a:rPr>
                <a:t>веб-разработка)</a:t>
              </a:r>
            </a:p>
          </p:txBody>
        </p:sp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FEB24518-9E90-B5D8-4917-228A0930EDA0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2B4BF6C-3C6E-4C87-DFEF-C0F93F608437}"/>
              </a:ext>
            </a:extLst>
          </p:cNvPr>
          <p:cNvGrpSpPr/>
          <p:nvPr/>
        </p:nvGrpSpPr>
        <p:grpSpPr>
          <a:xfrm>
            <a:off x="6455310" y="2835197"/>
            <a:ext cx="2546338" cy="1228803"/>
            <a:chOff x="4030799" y="2949497"/>
            <a:chExt cx="2546338" cy="1228803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0137281-2E76-4DD0-04C8-029CFE5561D0}"/>
                </a:ext>
              </a:extLst>
            </p:cNvPr>
            <p:cNvSpPr txBox="1"/>
            <p:nvPr/>
          </p:nvSpPr>
          <p:spPr>
            <a:xfrm>
              <a:off x="4030799" y="3203376"/>
              <a:ext cx="2542621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r>
                <a:rPr lang="ru-RU" sz="1800" dirty="0">
                  <a:solidFill>
                    <a:srgbClr val="585454"/>
                  </a:solidFill>
                </a:rPr>
                <a:t>Минаков Даниил</a:t>
              </a:r>
              <a:endParaRPr lang="de-DE" sz="1800" dirty="0">
                <a:solidFill>
                  <a:srgbClr val="585454"/>
                </a:solidFill>
              </a:endParaRPr>
            </a:p>
            <a:p>
              <a:pPr>
                <a:spcBef>
                  <a:spcPts val="600"/>
                </a:spcBef>
              </a:pPr>
              <a:r>
                <a:rPr lang="ru-RU" sz="1800" b="0" dirty="0">
                  <a:solidFill>
                    <a:srgbClr val="585454"/>
                  </a:solidFill>
                </a:rPr>
                <a:t>программист (</a:t>
              </a:r>
              <a:r>
                <a:rPr lang="en-US" sz="1800" b="0" dirty="0">
                  <a:solidFill>
                    <a:srgbClr val="585454"/>
                  </a:solidFill>
                </a:rPr>
                <a:t>ML)</a:t>
              </a:r>
              <a:endParaRPr lang="ru-RU" sz="1800" b="0" dirty="0">
                <a:solidFill>
                  <a:srgbClr val="585454"/>
                </a:solidFill>
              </a:endParaRPr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3B2D2A2-3BD6-FAA3-2614-859A75A0426A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585454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1E0CBE-B3EF-58C3-EB71-38C731A87742}"/>
              </a:ext>
            </a:extLst>
          </p:cNvPr>
          <p:cNvGrpSpPr/>
          <p:nvPr/>
        </p:nvGrpSpPr>
        <p:grpSpPr>
          <a:xfrm>
            <a:off x="9324567" y="2835197"/>
            <a:ext cx="2546338" cy="1228803"/>
            <a:chOff x="4030799" y="2949497"/>
            <a:chExt cx="2546338" cy="1228803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0E6FD1D-4EC1-FD5F-9B37-74829EEED22F}"/>
                </a:ext>
              </a:extLst>
            </p:cNvPr>
            <p:cNvSpPr txBox="1"/>
            <p:nvPr/>
          </p:nvSpPr>
          <p:spPr>
            <a:xfrm>
              <a:off x="4030799" y="3077774"/>
              <a:ext cx="2542621" cy="100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ru-RU" sz="1800" dirty="0">
                  <a:solidFill>
                    <a:srgbClr val="585454"/>
                  </a:solidFill>
                </a:rPr>
                <a:t>Ильин Фёдор</a:t>
              </a:r>
              <a:endParaRPr lang="de-DE" sz="1800" dirty="0">
                <a:solidFill>
                  <a:srgbClr val="585454"/>
                </a:solidFill>
              </a:endParaRPr>
            </a:p>
            <a:p>
              <a:r>
                <a:rPr lang="ru-RU" sz="1800" b="0" dirty="0">
                  <a:solidFill>
                    <a:srgbClr val="585454"/>
                  </a:solidFill>
                </a:rPr>
                <a:t>программист (разметка </a:t>
              </a:r>
              <a:r>
                <a:rPr lang="ru-RU" sz="1800" b="0" dirty="0" err="1">
                  <a:solidFill>
                    <a:srgbClr val="585454"/>
                  </a:solidFill>
                </a:rPr>
                <a:t>датасета</a:t>
              </a:r>
              <a:r>
                <a:rPr lang="de-DE" sz="1800" b="0" dirty="0">
                  <a:solidFill>
                    <a:srgbClr val="585454"/>
                  </a:solidFill>
                </a:rPr>
                <a:t>)</a:t>
              </a:r>
              <a:endParaRPr lang="ru-RU" sz="1800" b="0" dirty="0">
                <a:solidFill>
                  <a:srgbClr val="585454"/>
                </a:solidFill>
              </a:endParaRP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6E46030C-E19B-6E8D-7B77-1CA12A33B589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6B02AE4-28A8-2165-4A66-9638394E8CB2}"/>
              </a:ext>
            </a:extLst>
          </p:cNvPr>
          <p:cNvGrpSpPr/>
          <p:nvPr/>
        </p:nvGrpSpPr>
        <p:grpSpPr>
          <a:xfrm>
            <a:off x="6455310" y="4796473"/>
            <a:ext cx="2546338" cy="1228803"/>
            <a:chOff x="4030799" y="2949497"/>
            <a:chExt cx="2546338" cy="1228803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523BF7C-DCF7-8D95-D161-CADAFAAFAFCD}"/>
                </a:ext>
              </a:extLst>
            </p:cNvPr>
            <p:cNvSpPr txBox="1"/>
            <p:nvPr/>
          </p:nvSpPr>
          <p:spPr>
            <a:xfrm>
              <a:off x="4030799" y="3240732"/>
              <a:ext cx="2542621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ru-RU" sz="1800" dirty="0">
                  <a:solidFill>
                    <a:srgbClr val="585454"/>
                  </a:solidFill>
                </a:rPr>
                <a:t>Любимова Ангелина</a:t>
              </a:r>
              <a:endParaRPr lang="en-US" dirty="0">
                <a:solidFill>
                  <a:srgbClr val="585454"/>
                </a:solidFill>
              </a:endParaRPr>
            </a:p>
            <a:p>
              <a:r>
                <a:rPr lang="ru-RU" sz="1800" b="0" dirty="0">
                  <a:solidFill>
                    <a:srgbClr val="585454"/>
                  </a:solidFill>
                </a:rPr>
                <a:t>инженер</a:t>
              </a:r>
              <a:endParaRPr lang="en-US" sz="1800" b="0" dirty="0">
                <a:solidFill>
                  <a:srgbClr val="585454"/>
                </a:solidFill>
              </a:endParaRPr>
            </a:p>
          </p:txBody>
        </p:sp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0033459F-790B-955B-D922-697B19B6C0AF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6898F0A-F1D8-87A8-243B-E2570A4E25D8}"/>
              </a:ext>
            </a:extLst>
          </p:cNvPr>
          <p:cNvGrpSpPr/>
          <p:nvPr/>
        </p:nvGrpSpPr>
        <p:grpSpPr>
          <a:xfrm>
            <a:off x="9324567" y="4796473"/>
            <a:ext cx="2546338" cy="1228803"/>
            <a:chOff x="4030799" y="2949497"/>
            <a:chExt cx="2546338" cy="1228803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4C5C668-9CD7-241D-9660-41B2B348FD14}"/>
                </a:ext>
              </a:extLst>
            </p:cNvPr>
            <p:cNvSpPr txBox="1"/>
            <p:nvPr/>
          </p:nvSpPr>
          <p:spPr>
            <a:xfrm>
              <a:off x="4030799" y="3216290"/>
              <a:ext cx="2542621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>
                <a:defRPr b="1">
                  <a:solidFill>
                    <a:srgbClr val="459AD7"/>
                  </a:solidFill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ru-RU" sz="1800" b="1" dirty="0" err="1">
                  <a:solidFill>
                    <a:srgbClr val="585454"/>
                  </a:solidFill>
                </a:rPr>
                <a:t>Кузьмиченко</a:t>
              </a:r>
              <a:r>
                <a:rPr lang="ru-RU" sz="1800" b="1" dirty="0">
                  <a:solidFill>
                    <a:srgbClr val="585454"/>
                  </a:solidFill>
                </a:rPr>
                <a:t> Николай</a:t>
              </a:r>
              <a:endParaRPr lang="de-DE" sz="1800" b="1" dirty="0">
                <a:solidFill>
                  <a:srgbClr val="585454"/>
                </a:solidFill>
              </a:endParaRPr>
            </a:p>
            <a:p>
              <a:r>
                <a:rPr lang="ru-RU" sz="1800" b="0" dirty="0">
                  <a:solidFill>
                    <a:srgbClr val="585454"/>
                  </a:solidFill>
                </a:rPr>
                <a:t>экономист</a:t>
              </a:r>
            </a:p>
          </p:txBody>
        </p:sp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3496DB61-650C-C4D5-4079-3D227E09088E}"/>
                </a:ext>
              </a:extLst>
            </p:cNvPr>
            <p:cNvSpPr/>
            <p:nvPr/>
          </p:nvSpPr>
          <p:spPr>
            <a:xfrm>
              <a:off x="4034516" y="2949497"/>
              <a:ext cx="2542621" cy="1228803"/>
            </a:xfrm>
            <a:prstGeom prst="roundRect">
              <a:avLst>
                <a:gd name="adj" fmla="val 12496"/>
              </a:avLst>
            </a:prstGeom>
            <a:noFill/>
            <a:ln w="28575">
              <a:solidFill>
                <a:srgbClr val="5854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5854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04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AA23B64-985D-45A9-D66B-E14F5372D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6" t="56118" r="9344" b="23232"/>
          <a:stretch/>
        </p:blipFill>
        <p:spPr>
          <a:xfrm>
            <a:off x="0" y="-148856"/>
            <a:ext cx="12355033" cy="2657384"/>
          </a:xfrm>
          <a:prstGeom prst="rect">
            <a:avLst/>
          </a:prstGeom>
          <a:noFill/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9078B59-0427-88F7-7FB9-A47B15060563}"/>
              </a:ext>
            </a:extLst>
          </p:cNvPr>
          <p:cNvSpPr txBox="1"/>
          <p:nvPr/>
        </p:nvSpPr>
        <p:spPr>
          <a:xfrm>
            <a:off x="421982" y="3052070"/>
            <a:ext cx="9011577" cy="29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Контакты</a:t>
            </a:r>
            <a:r>
              <a:rPr lang="de-DE" sz="2000" u="sng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 </a:t>
            </a: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  <a:p>
            <a:pPr>
              <a:lnSpc>
                <a:spcPct val="200000"/>
              </a:lnSpc>
            </a:pPr>
            <a:r>
              <a:rPr lang="ru-RU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Бабчинецкий</a:t>
            </a:r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 Сергей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  <a:p>
            <a:pPr>
              <a:lnSpc>
                <a:spcPct val="200000"/>
              </a:lnSpc>
            </a:pPr>
            <a:r>
              <a:rPr lang="en-US" sz="2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tel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+7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9811703215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  <a:p>
            <a:pPr>
              <a:lnSpc>
                <a:spcPct val="200000"/>
              </a:lnSpc>
            </a:pP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Email: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lnpt@guap.ru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  <a:p>
            <a:pPr>
              <a:lnSpc>
                <a:spcPct val="200000"/>
              </a:lnSpc>
            </a:pPr>
            <a:r>
              <a:rPr lang="ru-RU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Ссылка на сайт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:</a:t>
            </a:r>
            <a:r>
              <a:rPr lang="ru-RU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https://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kukvid.github.io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/Geosystem/#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2746A9-F064-9C45-6397-8333697504CE}"/>
              </a:ext>
            </a:extLst>
          </p:cNvPr>
          <p:cNvSpPr txBox="1"/>
          <p:nvPr/>
        </p:nvSpPr>
        <p:spPr>
          <a:xfrm>
            <a:off x="2967157" y="847107"/>
            <a:ext cx="691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ru-RU" dirty="0"/>
              <a:t>Благодарим за внимание!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E891FEB-9547-3893-6AD6-BE780A972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20"/>
          <a:stretch/>
        </p:blipFill>
        <p:spPr>
          <a:xfrm>
            <a:off x="5193446" y="2809215"/>
            <a:ext cx="2458761" cy="248805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B4DBCE5-73F2-EE9E-7429-26186F5CBF37}"/>
              </a:ext>
            </a:extLst>
          </p:cNvPr>
          <p:cNvSpPr txBox="1"/>
          <p:nvPr/>
        </p:nvSpPr>
        <p:spPr>
          <a:xfrm>
            <a:off x="8225673" y="3703142"/>
            <a:ext cx="330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5795C4"/>
                </a:solidFill>
              </a:rPr>
              <a:t>Отсканируйте и получите информацию сразу на телефон</a:t>
            </a:r>
            <a:endParaRPr lang="de-DE" dirty="0">
              <a:solidFill>
                <a:srgbClr val="579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6B3A973-27B9-3BEE-34EC-364D99400D91}"/>
              </a:ext>
            </a:extLst>
          </p:cNvPr>
          <p:cNvGrpSpPr/>
          <p:nvPr/>
        </p:nvGrpSpPr>
        <p:grpSpPr>
          <a:xfrm>
            <a:off x="7094143" y="528843"/>
            <a:ext cx="5068728" cy="5998053"/>
            <a:chOff x="7094143" y="528843"/>
            <a:chExt cx="5068728" cy="5998053"/>
          </a:xfrm>
        </p:grpSpPr>
        <p:pic>
          <p:nvPicPr>
            <p:cNvPr id="15" name="Grafik 14" descr="Ein Bild, das Text, Screenshot, Karte enthält.&#10;&#10;Automatisch generierte Beschreibung">
              <a:extLst>
                <a:ext uri="{FF2B5EF4-FFF2-40B4-BE49-F238E27FC236}">
                  <a16:creationId xmlns:a16="http://schemas.microsoft.com/office/drawing/2014/main" id="{9BA17A75-5936-ACA2-EE1F-36504BB6F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4143" y="3543580"/>
              <a:ext cx="5046776" cy="298331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31F282-3527-6305-5AB4-A3E5511F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3490" y="528843"/>
              <a:ext cx="4929381" cy="2785578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2ED532F-C6E0-4909-BFB7-A1A797E64D66}"/>
              </a:ext>
            </a:extLst>
          </p:cNvPr>
          <p:cNvGrpSpPr/>
          <p:nvPr/>
        </p:nvGrpSpPr>
        <p:grpSpPr>
          <a:xfrm>
            <a:off x="-271727" y="-394576"/>
            <a:ext cx="9270611" cy="7876311"/>
            <a:chOff x="-271727" y="-394576"/>
            <a:chExt cx="9270611" cy="7876311"/>
          </a:xfrm>
        </p:grpSpPr>
        <p:pic>
          <p:nvPicPr>
            <p:cNvPr id="29" name="!!Grafik 28">
              <a:extLst>
                <a:ext uri="{FF2B5EF4-FFF2-40B4-BE49-F238E27FC236}">
                  <a16:creationId xmlns:a16="http://schemas.microsoft.com/office/drawing/2014/main" id="{B25905A3-BBCC-C315-E379-6851C7B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alphaModFix/>
            </a:blip>
            <a:stretch>
              <a:fillRect/>
            </a:stretch>
          </p:blipFill>
          <p:spPr>
            <a:xfrm>
              <a:off x="-271727" y="-394576"/>
              <a:ext cx="9270611" cy="7876311"/>
            </a:xfrm>
            <a:prstGeom prst="rect">
              <a:avLst/>
            </a:prstGeom>
            <a:noFill/>
          </p:spPr>
        </p:pic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8BA5411-B7B2-42CA-A1EE-41982F1F8BA7}"/>
                </a:ext>
              </a:extLst>
            </p:cNvPr>
            <p:cNvGrpSpPr/>
            <p:nvPr/>
          </p:nvGrpSpPr>
          <p:grpSpPr>
            <a:xfrm>
              <a:off x="300732" y="-22794"/>
              <a:ext cx="8125692" cy="6903587"/>
              <a:chOff x="-1" y="0"/>
              <a:chExt cx="8125692" cy="6903587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82C91189-A287-1494-2069-CF25A7495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" y="0"/>
                <a:ext cx="8125691" cy="6903587"/>
              </a:xfrm>
              <a:prstGeom prst="rect">
                <a:avLst/>
              </a:prstGeom>
              <a:noFill/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7FCE2AC-08F7-8F8B-084C-18F04F7EE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8125691" cy="6903587"/>
              </a:xfrm>
              <a:prstGeom prst="rect">
                <a:avLst/>
              </a:prstGeom>
              <a:noFill/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CE02F9D-46CF-0D0E-06A6-D07E5E2B6B16}"/>
                  </a:ext>
                </a:extLst>
              </p:cNvPr>
              <p:cNvSpPr txBox="1"/>
              <p:nvPr/>
            </p:nvSpPr>
            <p:spPr>
              <a:xfrm>
                <a:off x="606136" y="528843"/>
                <a:ext cx="6913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>
                  <a:defRPr sz="36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Black" pitchFamily="2" charset="77"/>
                  </a:defRPr>
                </a:lvl1pPr>
              </a:lstStyle>
              <a:p>
                <a:r>
                  <a:rPr lang="ru-RU" dirty="0">
                    <a:solidFill>
                      <a:schemeClr val="bg1"/>
                    </a:solidFill>
                  </a:rPr>
                  <a:t>Предлагаемое решение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Google Shape;907;p90">
                <a:extLst>
                  <a:ext uri="{FF2B5EF4-FFF2-40B4-BE49-F238E27FC236}">
                    <a16:creationId xmlns:a16="http://schemas.microsoft.com/office/drawing/2014/main" id="{1D3CF2B3-A062-6C46-5AA1-2BDF51C1C3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796" y="2105029"/>
                <a:ext cx="5681568" cy="102408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ru-RU" sz="1800" dirty="0">
                    <a:solidFill>
                      <a:schemeClr val="bg1"/>
                    </a:solidFill>
                    <a:latin typeface="Montserrat Medium" pitchFamily="2" charset="77"/>
                  </a:rPr>
                  <a:t>Определение класса опасности дорожного полотна и выявление </a:t>
                </a:r>
                <a:r>
                  <a:rPr lang="ru-RU" sz="1800" dirty="0" err="1">
                    <a:solidFill>
                      <a:schemeClr val="bg1"/>
                    </a:solidFill>
                    <a:latin typeface="Montserrat Medium" pitchFamily="2" charset="77"/>
                  </a:rPr>
                  <a:t>ремонто</a:t>
                </a:r>
                <a:r>
                  <a:rPr lang="ru-RU" sz="1800" dirty="0">
                    <a:solidFill>
                      <a:schemeClr val="bg1"/>
                    </a:solidFill>
                    <a:latin typeface="Montserrat Medium" pitchFamily="2" charset="77"/>
                  </a:rPr>
                  <a:t>-пригодных участков</a:t>
                </a:r>
              </a:p>
            </p:txBody>
          </p:sp>
          <p:sp>
            <p:nvSpPr>
              <p:cNvPr id="10" name="Google Shape;907;p90">
                <a:extLst>
                  <a:ext uri="{FF2B5EF4-FFF2-40B4-BE49-F238E27FC236}">
                    <a16:creationId xmlns:a16="http://schemas.microsoft.com/office/drawing/2014/main" id="{BCF78B8E-08D4-6ACD-EB5E-481A9FC89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794" y="3314420"/>
                <a:ext cx="5681567" cy="115474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de-DE"/>
                </a:defPPr>
                <a:lvl1pPr indent="0" algn="just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>
                    <a:latin typeface="Montserrat Medium" pitchFamily="2" charset="7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800" dirty="0">
                    <a:solidFill>
                      <a:schemeClr val="bg1"/>
                    </a:solidFill>
                  </a:rPr>
                  <a:t>Оцифровка полученных с дрона и датчиков данных и построение 3Д-модели местности с размеченными неровностями</a:t>
                </a:r>
              </a:p>
            </p:txBody>
          </p:sp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48B9DCE4-BD9F-37A4-A91A-68DB973F9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98" y="2105029"/>
                <a:ext cx="1142942" cy="873259"/>
              </a:xfrm>
              <a:prstGeom prst="rect">
                <a:avLst/>
              </a:prstGeom>
            </p:spPr>
          </p:pic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61BF625E-4E74-88C6-A87E-5A53FE2C6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521" y="3314420"/>
                <a:ext cx="1142942" cy="873259"/>
              </a:xfrm>
              <a:prstGeom prst="rect">
                <a:avLst/>
              </a:prstGeom>
            </p:spPr>
          </p:pic>
          <p:pic>
            <p:nvPicPr>
              <p:cNvPr id="14" name="Grafik 22">
                <a:extLst>
                  <a:ext uri="{FF2B5EF4-FFF2-40B4-BE49-F238E27FC236}">
                    <a16:creationId xmlns:a16="http://schemas.microsoft.com/office/drawing/2014/main" id="{692AE427-FD4B-49FE-AD45-EC42412FA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616" y="4624769"/>
                <a:ext cx="1142942" cy="873259"/>
              </a:xfrm>
              <a:prstGeom prst="rect">
                <a:avLst/>
              </a:prstGeom>
              <a:noFill/>
            </p:spPr>
          </p:pic>
          <p:sp>
            <p:nvSpPr>
              <p:cNvPr id="16" name="Google Shape;907;p90">
                <a:extLst>
                  <a:ext uri="{FF2B5EF4-FFF2-40B4-BE49-F238E27FC236}">
                    <a16:creationId xmlns:a16="http://schemas.microsoft.com/office/drawing/2014/main" id="{B39D5A4E-19FA-4DB6-9677-7A736CEDB2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793" y="4624769"/>
                <a:ext cx="5681567" cy="115474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de-DE"/>
                </a:defPPr>
                <a:lvl1pPr indent="0" algn="just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>
                    <a:latin typeface="Montserrat Medium" pitchFamily="2" charset="7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800" dirty="0">
                    <a:solidFill>
                      <a:schemeClr val="bg1"/>
                    </a:solidFill>
                  </a:rPr>
                  <a:t>Создание веб-приложения для автолюбителей и лиц с активной гражданской позицией для мониторинга труднодоступных для лабораторных станций мест</a:t>
                </a:r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0E55D9C-AF6E-479C-80C5-C218BCA10AAB}"/>
                  </a:ext>
                </a:extLst>
              </p:cNvPr>
              <p:cNvSpPr/>
              <p:nvPr/>
            </p:nvSpPr>
            <p:spPr>
              <a:xfrm>
                <a:off x="601463" y="4851697"/>
                <a:ext cx="539843" cy="480308"/>
              </a:xfrm>
              <a:prstGeom prst="rect">
                <a:avLst/>
              </a:prstGeom>
              <a:solidFill>
                <a:srgbClr val="42424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Montserrat Black" panose="00000A00000000000000" pitchFamily="2" charset="-52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DBA8DE-4487-487E-8384-DFC2B33DAA26}"/>
                  </a:ext>
                </a:extLst>
              </p:cNvPr>
              <p:cNvSpPr txBox="1"/>
              <p:nvPr/>
            </p:nvSpPr>
            <p:spPr>
              <a:xfrm>
                <a:off x="460087" y="4734866"/>
                <a:ext cx="82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600" dirty="0">
                    <a:solidFill>
                      <a:schemeClr val="bg1"/>
                    </a:solidFill>
                    <a:latin typeface="Montserrat Black" panose="00000A00000000000000" pitchFamily="2" charset="-52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48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!!Parallelogramm 5">
            <a:extLst>
              <a:ext uri="{FF2B5EF4-FFF2-40B4-BE49-F238E27FC236}">
                <a16:creationId xmlns:a16="http://schemas.microsoft.com/office/drawing/2014/main" id="{091D8775-7784-6753-2969-393AC3D233CD}"/>
              </a:ext>
            </a:extLst>
          </p:cNvPr>
          <p:cNvSpPr/>
          <p:nvPr/>
        </p:nvSpPr>
        <p:spPr>
          <a:xfrm>
            <a:off x="-586180" y="-2"/>
            <a:ext cx="7165299" cy="1554931"/>
          </a:xfrm>
          <a:prstGeom prst="parallelogram">
            <a:avLst>
              <a:gd name="adj" fmla="val 33019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!!Textfeld 4">
            <a:extLst>
              <a:ext uri="{FF2B5EF4-FFF2-40B4-BE49-F238E27FC236}">
                <a16:creationId xmlns:a16="http://schemas.microsoft.com/office/drawing/2014/main" id="{9A1F41E3-514E-42C3-0BFF-7F0540F8ACD6}"/>
              </a:ext>
            </a:extLst>
          </p:cNvPr>
          <p:cNvSpPr txBox="1"/>
          <p:nvPr/>
        </p:nvSpPr>
        <p:spPr>
          <a:xfrm>
            <a:off x="342453" y="454299"/>
            <a:ext cx="53080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rgbClr val="585454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Конечный продукт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87F0DC4A-82C1-E069-D795-4A399BE6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2197">
            <a:off x="4937346" y="-7799361"/>
            <a:ext cx="17636223" cy="1498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4954D-4807-F537-FB7E-C3E33F6A2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9" t="37101" r="4119" b="27122"/>
          <a:stretch/>
        </p:blipFill>
        <p:spPr bwMode="auto">
          <a:xfrm>
            <a:off x="6007509" y="3743039"/>
            <a:ext cx="6933791" cy="2954323"/>
          </a:xfrm>
          <a:prstGeom prst="parallelogram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Рисунок 21">
            <a:extLst>
              <a:ext uri="{FF2B5EF4-FFF2-40B4-BE49-F238E27FC236}">
                <a16:creationId xmlns:a16="http://schemas.microsoft.com/office/drawing/2014/main" id="{DAA3FAAB-A41E-3162-D245-678B9B2A62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</a14:imgLayer>
                </a14:imgProps>
              </a:ext>
            </a:extLst>
          </a:blip>
          <a:srcRect r="25209" b="25301"/>
          <a:stretch/>
        </p:blipFill>
        <p:spPr>
          <a:xfrm>
            <a:off x="9655346" y="154797"/>
            <a:ext cx="2438097" cy="2435106"/>
          </a:xfrm>
          <a:prstGeom prst="roundRect">
            <a:avLst>
              <a:gd name="adj" fmla="val 21034"/>
            </a:avLst>
          </a:prstGeom>
          <a:ln w="57150">
            <a:solidFill>
              <a:srgbClr val="585454"/>
            </a:solidFill>
          </a:ln>
          <a:effectLst>
            <a:softEdge rad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9900EF-7217-A9BB-5FAB-922DA0C4C9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372" b="25301"/>
          <a:stretch/>
        </p:blipFill>
        <p:spPr>
          <a:xfrm>
            <a:off x="7339090" y="480261"/>
            <a:ext cx="2959942" cy="2962771"/>
          </a:xfrm>
          <a:prstGeom prst="roundRect">
            <a:avLst>
              <a:gd name="adj" fmla="val 24682"/>
            </a:avLst>
          </a:prstGeom>
          <a:ln w="57150">
            <a:solidFill>
              <a:srgbClr val="585454"/>
            </a:solidFill>
          </a:ln>
          <a:effectLst>
            <a:softEdge rad="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B63BE3A-8C2D-595D-F037-38BB4418C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58722">
            <a:off x="9964769" y="2887191"/>
            <a:ext cx="1231900" cy="15060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1BB61A-0DF2-2D3D-502E-B344CF300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77225" flipH="1">
            <a:off x="8188442" y="3320155"/>
            <a:ext cx="903056" cy="16353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5DED6A-1C47-C9A2-154D-6150DA57D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391" y="2605515"/>
            <a:ext cx="3217864" cy="85474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EB1B5F6-CF40-6BEE-1869-947E4B326A82}"/>
              </a:ext>
            </a:extLst>
          </p:cNvPr>
          <p:cNvSpPr txBox="1"/>
          <p:nvPr/>
        </p:nvSpPr>
        <p:spPr>
          <a:xfrm>
            <a:off x="566497" y="390408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rgbClr val="585454"/>
                </a:solidFill>
              </a:rPr>
              <a:t>Новизна решения</a:t>
            </a:r>
            <a:endParaRPr lang="de-DE" dirty="0">
              <a:solidFill>
                <a:srgbClr val="585454"/>
              </a:solidFill>
            </a:endParaRPr>
          </a:p>
        </p:txBody>
      </p:sp>
      <p:sp>
        <p:nvSpPr>
          <p:cNvPr id="21" name="TextBox 40">
            <a:extLst>
              <a:ext uri="{FF2B5EF4-FFF2-40B4-BE49-F238E27FC236}">
                <a16:creationId xmlns:a16="http://schemas.microsoft.com/office/drawing/2014/main" id="{6BAD9A85-DBCE-4A04-AB1A-0CC77635D930}"/>
              </a:ext>
            </a:extLst>
          </p:cNvPr>
          <p:cNvSpPr txBox="1"/>
          <p:nvPr/>
        </p:nvSpPr>
        <p:spPr>
          <a:xfrm>
            <a:off x="566497" y="1426024"/>
            <a:ext cx="5365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Наш проект предоставляет возможность выделения целевых объектов с помощью </a:t>
            </a:r>
            <a:r>
              <a:rPr lang="ru-RU" b="1" dirty="0">
                <a:latin typeface="Montserrat" panose="00000500000000000000" pitchFamily="2" charset="-52"/>
              </a:rPr>
              <a:t>новейшей нейросети YoloV8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FB0363F-AE8E-0564-926B-042084B501DD}"/>
              </a:ext>
            </a:extLst>
          </p:cNvPr>
          <p:cNvGrpSpPr/>
          <p:nvPr/>
        </p:nvGrpSpPr>
        <p:grpSpPr>
          <a:xfrm>
            <a:off x="694625" y="5387379"/>
            <a:ext cx="4750767" cy="1090362"/>
            <a:chOff x="694625" y="5388457"/>
            <a:chExt cx="4507057" cy="1090362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E716EEF-D7EF-0090-FADD-456195F69C34}"/>
                </a:ext>
              </a:extLst>
            </p:cNvPr>
            <p:cNvSpPr txBox="1"/>
            <p:nvPr/>
          </p:nvSpPr>
          <p:spPr>
            <a:xfrm>
              <a:off x="1275524" y="5482444"/>
              <a:ext cx="3875512" cy="876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dirty="0">
                  <a:latin typeface="Montserrat" panose="00000500000000000000" pitchFamily="2" charset="-52"/>
                </a:rPr>
                <a:t>Изображения инфракрасного спектра от тепловизора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FAA855DE-CD78-3701-89A8-6E1793EB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2649" y="5607892"/>
              <a:ext cx="360051" cy="291470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BD5C10E-EB00-757F-8875-24EBB6786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625" y="5388457"/>
              <a:ext cx="4507057" cy="1090362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85AD895-BFAB-DC02-8B4E-7D8A1AEAE1BD}"/>
              </a:ext>
            </a:extLst>
          </p:cNvPr>
          <p:cNvGrpSpPr/>
          <p:nvPr/>
        </p:nvGrpSpPr>
        <p:grpSpPr>
          <a:xfrm>
            <a:off x="706757" y="4508647"/>
            <a:ext cx="5224983" cy="740679"/>
            <a:chOff x="706757" y="4661238"/>
            <a:chExt cx="4957797" cy="588088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74BC5FE-7ADB-594F-6354-F9F5014752A9}"/>
                </a:ext>
              </a:extLst>
            </p:cNvPr>
            <p:cNvSpPr txBox="1"/>
            <p:nvPr/>
          </p:nvSpPr>
          <p:spPr>
            <a:xfrm>
              <a:off x="1275524" y="4671336"/>
              <a:ext cx="4389030" cy="46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dirty="0">
                  <a:latin typeface="Montserrat" panose="00000500000000000000" pitchFamily="2" charset="-52"/>
                </a:rPr>
                <a:t>Облако точек от датчика </a:t>
              </a:r>
              <a:r>
                <a:rPr lang="ru-RU" dirty="0" err="1">
                  <a:latin typeface="Montserrat" panose="00000500000000000000" pitchFamily="2" charset="-52"/>
                </a:rPr>
                <a:t>Lidar</a:t>
              </a:r>
              <a:endParaRPr lang="ru-RU" dirty="0">
                <a:latin typeface="Montserrat" panose="00000500000000000000" pitchFamily="2" charset="-52"/>
              </a:endParaRP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806E218A-9876-4549-E20F-ADE50D425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2649" y="4799291"/>
              <a:ext cx="360051" cy="29147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7952D68-9628-4AED-C20C-84506EBC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757" y="4661238"/>
              <a:ext cx="4494925" cy="588088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511123D-24E1-212D-DFD7-649BD0180A14}"/>
              </a:ext>
            </a:extLst>
          </p:cNvPr>
          <p:cNvGrpSpPr/>
          <p:nvPr/>
        </p:nvGrpSpPr>
        <p:grpSpPr>
          <a:xfrm>
            <a:off x="642709" y="3648591"/>
            <a:ext cx="4749298" cy="704942"/>
            <a:chOff x="694625" y="3843794"/>
            <a:chExt cx="4494925" cy="588088"/>
          </a:xfrm>
        </p:grpSpPr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AA85EFF7-FE21-6741-1991-DA492303780E}"/>
                </a:ext>
              </a:extLst>
            </p:cNvPr>
            <p:cNvSpPr txBox="1"/>
            <p:nvPr/>
          </p:nvSpPr>
          <p:spPr>
            <a:xfrm>
              <a:off x="1251870" y="3868910"/>
              <a:ext cx="3789198" cy="46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dirty="0" err="1">
                  <a:latin typeface="Montserrat" panose="00000500000000000000" pitchFamily="2" charset="-52"/>
                </a:rPr>
                <a:t>Высокоточноя</a:t>
              </a:r>
              <a:r>
                <a:rPr lang="ru-RU" dirty="0">
                  <a:latin typeface="Montserrat" panose="00000500000000000000" pitchFamily="2" charset="-52"/>
                </a:rPr>
                <a:t> аэросъемка</a:t>
              </a: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4877CDB-E016-DCD2-6137-FEB2F5B0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1504" y="3984040"/>
              <a:ext cx="360051" cy="29147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0ABCE07F-D006-FB03-8117-F729DDBAE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25" y="3843794"/>
              <a:ext cx="4494925" cy="588088"/>
            </a:xfrm>
            <a:prstGeom prst="rect">
              <a:avLst/>
            </a:prstGeom>
          </p:spPr>
        </p:pic>
      </p:grpSp>
      <p:sp>
        <p:nvSpPr>
          <p:cNvPr id="54" name="Parallelogramm 53">
            <a:extLst>
              <a:ext uri="{FF2B5EF4-FFF2-40B4-BE49-F238E27FC236}">
                <a16:creationId xmlns:a16="http://schemas.microsoft.com/office/drawing/2014/main" id="{F678E11C-1C98-5A17-C501-B98A023189A2}"/>
              </a:ext>
            </a:extLst>
          </p:cNvPr>
          <p:cNvSpPr/>
          <p:nvPr/>
        </p:nvSpPr>
        <p:spPr>
          <a:xfrm>
            <a:off x="5445392" y="3543301"/>
            <a:ext cx="1168090" cy="3322318"/>
          </a:xfrm>
          <a:prstGeom prst="parallelogram">
            <a:avLst>
              <a:gd name="adj" fmla="val 76708"/>
            </a:avLst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9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39C0B21-9ED4-506E-A082-B10AD70B029E}"/>
              </a:ext>
            </a:extLst>
          </p:cNvPr>
          <p:cNvSpPr/>
          <p:nvPr/>
        </p:nvSpPr>
        <p:spPr>
          <a:xfrm>
            <a:off x="0" y="0"/>
            <a:ext cx="12192000" cy="2517421"/>
          </a:xfrm>
          <a:prstGeom prst="rect">
            <a:avLst/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4247025" y="340711"/>
            <a:ext cx="387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Black" pitchFamily="2" charset="77"/>
              </a:rPr>
              <a:t>Цель проекта</a:t>
            </a:r>
            <a:endParaRPr lang="de-DE" sz="3600" b="1" dirty="0">
              <a:solidFill>
                <a:schemeClr val="bg1"/>
              </a:solidFill>
              <a:latin typeface="Montserrat Black" pitchFamily="2" charset="77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3A8404C8-FD88-A525-3CB9-60D352117359}"/>
              </a:ext>
            </a:extLst>
          </p:cNvPr>
          <p:cNvSpPr/>
          <p:nvPr/>
        </p:nvSpPr>
        <p:spPr>
          <a:xfrm>
            <a:off x="1332426" y="1155700"/>
            <a:ext cx="9505318" cy="54072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85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12E3339-DDA6-3285-9518-906049A1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453" y="1327753"/>
            <a:ext cx="8642410" cy="49325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b="1" dirty="0">
                <a:effectLst/>
                <a:latin typeface="Montserrat" pitchFamily="2" charset="77"/>
              </a:rPr>
              <a:t>Автоматизация сбора данных </a:t>
            </a:r>
            <a:r>
              <a:rPr lang="ru-RU" sz="1700" dirty="0">
                <a:effectLst/>
                <a:latin typeface="Montserrat" pitchFamily="2" charset="77"/>
              </a:rPr>
              <a:t>о дорогах для мониторинга и определения дефектов дорожного полотна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dirty="0">
                <a:latin typeface="Montserrat" pitchFamily="2" charset="77"/>
              </a:rPr>
              <a:t>С</a:t>
            </a:r>
            <a:r>
              <a:rPr lang="ru-RU" sz="1700" dirty="0">
                <a:effectLst/>
                <a:latin typeface="Montserrat" pitchFamily="2" charset="77"/>
              </a:rPr>
              <a:t>оздание цифрового </a:t>
            </a:r>
            <a:r>
              <a:rPr lang="ru-RU" sz="1700" dirty="0" err="1">
                <a:effectLst/>
                <a:latin typeface="Montserrat" pitchFamily="2" charset="77"/>
              </a:rPr>
              <a:t>двойника</a:t>
            </a:r>
            <a:r>
              <a:rPr lang="ru-RU" sz="1700" dirty="0">
                <a:effectLst/>
                <a:latin typeface="Montserrat" pitchFamily="2" charset="77"/>
              </a:rPr>
              <a:t> для </a:t>
            </a:r>
            <a:r>
              <a:rPr lang="ru-RU" sz="1700" b="1" dirty="0">
                <a:effectLst/>
                <a:latin typeface="Montserrat" pitchFamily="2" charset="77"/>
              </a:rPr>
              <a:t>оптимального планирования </a:t>
            </a:r>
            <a:r>
              <a:rPr lang="ru-RU" sz="1700" dirty="0">
                <a:effectLst/>
                <a:latin typeface="Montserrat" pitchFamily="2" charset="77"/>
              </a:rPr>
              <a:t>проведения дорожных работ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b="1" dirty="0">
                <a:effectLst/>
                <a:latin typeface="Montserrat" pitchFamily="2" charset="77"/>
              </a:rPr>
              <a:t>Повышение скорости </a:t>
            </a:r>
            <a:r>
              <a:rPr lang="ru-RU" sz="1700" dirty="0">
                <a:effectLst/>
                <a:latin typeface="Montserrat" pitchFamily="2" charset="77"/>
              </a:rPr>
              <a:t>обработки</a:t>
            </a:r>
            <a:r>
              <a:rPr lang="ru-RU" sz="1700" b="1" dirty="0">
                <a:effectLst/>
                <a:latin typeface="Montserrat" pitchFamily="2" charset="77"/>
              </a:rPr>
              <a:t> </a:t>
            </a:r>
            <a:r>
              <a:rPr lang="ru-RU" sz="1700" dirty="0">
                <a:effectLst/>
                <a:latin typeface="Montserrat" pitchFamily="2" charset="77"/>
              </a:rPr>
              <a:t>заявок на техническое обслуживание дорожного полотна</a:t>
            </a:r>
            <a:endParaRPr lang="de-DE" sz="1700" dirty="0">
              <a:effectLst/>
              <a:latin typeface="Montserrat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b="1" dirty="0">
                <a:latin typeface="Montserrat" pitchFamily="2" charset="77"/>
              </a:rPr>
              <a:t>П</a:t>
            </a:r>
            <a:r>
              <a:rPr lang="ru-RU" sz="1700" b="1" dirty="0">
                <a:effectLst/>
                <a:latin typeface="Montserrat" pitchFamily="2" charset="77"/>
              </a:rPr>
              <a:t>овышение эксплуатационного ресурса </a:t>
            </a:r>
            <a:r>
              <a:rPr lang="ru-RU" sz="1700" dirty="0">
                <a:effectLst/>
                <a:latin typeface="Montserrat" pitchFamily="2" charset="77"/>
              </a:rPr>
              <a:t>дорожного полотна</a:t>
            </a:r>
            <a:endParaRPr lang="de-DE" sz="1700" dirty="0">
              <a:effectLst/>
              <a:latin typeface="Montserrat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b="1" dirty="0">
                <a:latin typeface="Montserrat" pitchFamily="2" charset="77"/>
              </a:rPr>
              <a:t>С</a:t>
            </a:r>
            <a:r>
              <a:rPr lang="ru-RU" sz="1700" b="1" dirty="0">
                <a:effectLst/>
                <a:latin typeface="Montserrat" pitchFamily="2" charset="77"/>
              </a:rPr>
              <a:t>нижение затрат </a:t>
            </a:r>
            <a:r>
              <a:rPr lang="ru-RU" sz="1700" dirty="0">
                <a:effectLst/>
                <a:latin typeface="Montserrat" pitchFamily="2" charset="77"/>
              </a:rPr>
              <a:t>на визуальную оценку дорожного полотна</a:t>
            </a:r>
            <a:endParaRPr lang="de-DE" sz="1700" dirty="0">
              <a:latin typeface="Montserrat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b="1" dirty="0">
                <a:latin typeface="Montserrat" pitchFamily="2" charset="77"/>
              </a:rPr>
              <a:t>О</a:t>
            </a:r>
            <a:r>
              <a:rPr lang="ru-RU" sz="1700" b="1" dirty="0">
                <a:effectLst/>
                <a:latin typeface="Montserrat" pitchFamily="2" charset="77"/>
              </a:rPr>
              <a:t>птимизация работы алгоритмов</a:t>
            </a:r>
            <a:r>
              <a:rPr lang="ru-RU" sz="1700" dirty="0">
                <a:effectLst/>
                <a:latin typeface="Montserrat" pitchFamily="2" charset="77"/>
              </a:rPr>
              <a:t> построения маршрутов движения наземных транспортных средств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ru-RU" sz="1700" dirty="0">
                <a:latin typeface="Montserrat" pitchFamily="2" charset="77"/>
              </a:rPr>
              <a:t>П</a:t>
            </a:r>
            <a:r>
              <a:rPr lang="ru-RU" sz="1700" dirty="0">
                <a:effectLst/>
                <a:latin typeface="Montserrat" pitchFamily="2" charset="77"/>
              </a:rPr>
              <a:t>одключение граждан к общей системе сбора данных о состоянии дорожного покрытия через веб-приложение</a:t>
            </a:r>
          </a:p>
        </p:txBody>
      </p:sp>
      <p:grpSp>
        <p:nvGrpSpPr>
          <p:cNvPr id="26" name="Kreise">
            <a:extLst>
              <a:ext uri="{FF2B5EF4-FFF2-40B4-BE49-F238E27FC236}">
                <a16:creationId xmlns:a16="http://schemas.microsoft.com/office/drawing/2014/main" id="{7A81AD45-BE54-196F-1994-C844FB0F96CC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  <a:noFill/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0F3AAB-7D90-14A0-7C4B-D36E458CC06E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FAB3C0-86F4-7AC7-1B7E-228A79456A76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6EC5391-E18B-AC0E-65D2-35DF182C77F9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E4E87A2-B15B-0DE3-0438-E9E81665FC59}"/>
              </a:ext>
            </a:extLst>
          </p:cNvPr>
          <p:cNvGrpSpPr/>
          <p:nvPr/>
        </p:nvGrpSpPr>
        <p:grpSpPr>
          <a:xfrm rot="16200000">
            <a:off x="6228596" y="-2304772"/>
            <a:ext cx="11895542" cy="11889960"/>
            <a:chOff x="6226883" y="-2495846"/>
            <a:chExt cx="11895542" cy="11889960"/>
          </a:xfrm>
          <a:noFill/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F386F0FC-CEDB-D948-4454-9974F92CB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0"/>
            </a:blip>
            <a:srcRect t="1817" b="1817"/>
            <a:stretch/>
          </p:blipFill>
          <p:spPr bwMode="auto">
            <a:xfrm>
              <a:off x="6226883" y="1554929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68016D83-5611-03B8-E887-010F8406F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8435BCF0-84C4-7202-350E-891DB30F8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0BD4639A-0BD0-2D23-AE20-DCBFF54C7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grpFill/>
            <a:ln w="57150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944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Kreise">
            <a:extLst>
              <a:ext uri="{FF2B5EF4-FFF2-40B4-BE49-F238E27FC236}">
                <a16:creationId xmlns:a16="http://schemas.microsoft.com/office/drawing/2014/main" id="{F7856B38-B2A7-ED49-4044-51ACCF1F18A3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248A00-A22C-FD17-6BFB-79628BA32AAC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D83889-7434-396B-7206-0D74A6F2BBA4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BABF7AC-1DC1-7ADB-2972-D56C225477F1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!!Parallelogramm 5">
            <a:extLst>
              <a:ext uri="{FF2B5EF4-FFF2-40B4-BE49-F238E27FC236}">
                <a16:creationId xmlns:a16="http://schemas.microsoft.com/office/drawing/2014/main" id="{CEF85FAA-9069-1FCB-BCC0-B7999B85C1C7}"/>
              </a:ext>
            </a:extLst>
          </p:cNvPr>
          <p:cNvSpPr/>
          <p:nvPr/>
        </p:nvSpPr>
        <p:spPr>
          <a:xfrm>
            <a:off x="-586180" y="-2"/>
            <a:ext cx="7165299" cy="155493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85454"/>
              </a:solidFill>
            </a:endParaRPr>
          </a:p>
        </p:txBody>
      </p:sp>
      <p:sp>
        <p:nvSpPr>
          <p:cNvPr id="5" name="!!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342453" y="454299"/>
            <a:ext cx="5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rgbClr val="585454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Конечный продукт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8B16C2C-665B-5633-22C6-4BF878701C46}"/>
              </a:ext>
            </a:extLst>
          </p:cNvPr>
          <p:cNvGrpSpPr/>
          <p:nvPr/>
        </p:nvGrpSpPr>
        <p:grpSpPr>
          <a:xfrm>
            <a:off x="10317929" y="-2495846"/>
            <a:ext cx="7804496" cy="11889960"/>
            <a:chOff x="10317929" y="-2495846"/>
            <a:chExt cx="7804496" cy="11889960"/>
          </a:xfrm>
        </p:grpSpPr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435005C6-C4D6-A590-76B2-B56EF4853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  <a:alpha val="0"/>
              </a:srgbClr>
            </a:solidFill>
            <a:ln w="57150">
              <a:noFill/>
            </a:ln>
            <a:effectLst/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13BA378C-7E70-2D4D-A0EA-0E37D99047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solidFill>
              <a:schemeClr val="bg1">
                <a:alpha val="0"/>
              </a:schemeClr>
            </a:solidFill>
            <a:ln w="57150">
              <a:noFill/>
            </a:ln>
            <a:effectLst/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1C3FDDAF-2002-7AD3-A1C0-9CA51B72F9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solidFill>
              <a:schemeClr val="bg1">
                <a:alpha val="0"/>
              </a:schemeClr>
            </a:solidFill>
            <a:ln w="57150">
              <a:noFill/>
            </a:ln>
            <a:effectLst/>
          </p:spPr>
        </p:pic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6021F967-C0AD-FA62-D8F6-E4A681A6E543}"/>
              </a:ext>
            </a:extLst>
          </p:cNvPr>
          <p:cNvSpPr txBox="1"/>
          <p:nvPr/>
        </p:nvSpPr>
        <p:spPr>
          <a:xfrm>
            <a:off x="317547" y="2089395"/>
            <a:ext cx="626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Ключ </a:t>
            </a:r>
            <a:r>
              <a:rPr lang="en-US" sz="2400" dirty="0">
                <a:latin typeface="Montserrat" panose="00000500000000000000" pitchFamily="2" charset="-52"/>
              </a:rPr>
              <a:t>API </a:t>
            </a:r>
            <a:r>
              <a:rPr lang="ru-RU" sz="2400" dirty="0">
                <a:latin typeface="Montserrat" panose="00000500000000000000" pitchFamily="2" charset="-52"/>
              </a:rPr>
              <a:t>на получение </a:t>
            </a:r>
            <a:r>
              <a:rPr lang="ru-RU" sz="2400" dirty="0" err="1">
                <a:latin typeface="Montserrat" panose="00000500000000000000" pitchFamily="2" charset="-52"/>
              </a:rPr>
              <a:t>геоданных</a:t>
            </a:r>
            <a:r>
              <a:rPr lang="ru-RU" sz="2400" dirty="0">
                <a:latin typeface="Montserrat" panose="00000500000000000000" pitchFamily="2" charset="-52"/>
              </a:rPr>
              <a:t> о ямах пользователей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7152CF-D289-46B6-80BE-384E3C1F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907" y="1870612"/>
            <a:ext cx="4735564" cy="3157044"/>
          </a:xfrm>
          <a:prstGeom prst="roundRect">
            <a:avLst>
              <a:gd name="adj" fmla="val 15058"/>
            </a:avLst>
          </a:prstGeom>
          <a:noFill/>
          <a:ln w="57150">
            <a:solidFill>
              <a:srgbClr val="5795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5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Kreise">
            <a:extLst>
              <a:ext uri="{FF2B5EF4-FFF2-40B4-BE49-F238E27FC236}">
                <a16:creationId xmlns:a16="http://schemas.microsoft.com/office/drawing/2014/main" id="{F7856B38-B2A7-ED49-4044-51ACCF1F18A3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248A00-A22C-FD17-6BFB-79628BA32AAC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D83889-7434-396B-7206-0D74A6F2BBA4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BABF7AC-1DC1-7ADB-2972-D56C225477F1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!!Parallelogramm 5">
            <a:extLst>
              <a:ext uri="{FF2B5EF4-FFF2-40B4-BE49-F238E27FC236}">
                <a16:creationId xmlns:a16="http://schemas.microsoft.com/office/drawing/2014/main" id="{CEF85FAA-9069-1FCB-BCC0-B7999B85C1C7}"/>
              </a:ext>
            </a:extLst>
          </p:cNvPr>
          <p:cNvSpPr/>
          <p:nvPr/>
        </p:nvSpPr>
        <p:spPr>
          <a:xfrm>
            <a:off x="-586180" y="-2"/>
            <a:ext cx="7165299" cy="155493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85454"/>
              </a:solidFill>
            </a:endParaRPr>
          </a:p>
        </p:txBody>
      </p:sp>
      <p:sp>
        <p:nvSpPr>
          <p:cNvPr id="5" name="!!Textfeld 4">
            <a:extLst>
              <a:ext uri="{FF2B5EF4-FFF2-40B4-BE49-F238E27FC236}">
                <a16:creationId xmlns:a16="http://schemas.microsoft.com/office/drawing/2014/main" id="{5E90BC35-3AD4-96CF-23E6-C2E9B17C2F39}"/>
              </a:ext>
            </a:extLst>
          </p:cNvPr>
          <p:cNvSpPr txBox="1"/>
          <p:nvPr/>
        </p:nvSpPr>
        <p:spPr>
          <a:xfrm>
            <a:off x="342453" y="454299"/>
            <a:ext cx="5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rgbClr val="585454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Конечный продукт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8B16C2C-665B-5633-22C6-4BF878701C46}"/>
              </a:ext>
            </a:extLst>
          </p:cNvPr>
          <p:cNvGrpSpPr/>
          <p:nvPr/>
        </p:nvGrpSpPr>
        <p:grpSpPr>
          <a:xfrm>
            <a:off x="6540664" y="-2495846"/>
            <a:ext cx="11581761" cy="11889960"/>
            <a:chOff x="6540664" y="-2495846"/>
            <a:chExt cx="11581761" cy="11889960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92CEB5C9-A77E-03CF-0460-27CCC37EC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t="1817" b="1817"/>
            <a:stretch/>
          </p:blipFill>
          <p:spPr bwMode="auto">
            <a:xfrm>
              <a:off x="6540664" y="1554929"/>
              <a:ext cx="5000740" cy="37481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57150">
              <a:solidFill>
                <a:srgbClr val="5795C4"/>
              </a:solidFill>
            </a:ln>
            <a:effectLst/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435005C6-C4D6-A590-76B2-B56EF4853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  <a:alpha val="0"/>
              </a:srgbClr>
            </a:solidFill>
            <a:ln w="57150">
              <a:noFill/>
            </a:ln>
            <a:effectLst/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13BA378C-7E70-2D4D-A0EA-0E37D99047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solidFill>
              <a:schemeClr val="bg1">
                <a:alpha val="0"/>
              </a:schemeClr>
            </a:solidFill>
            <a:ln w="57150">
              <a:noFill/>
            </a:ln>
            <a:effectLst/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1C3FDDAF-2002-7AD3-A1C0-9CA51B72F9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solidFill>
              <a:schemeClr val="bg1">
                <a:alpha val="0"/>
              </a:schemeClr>
            </a:solidFill>
            <a:ln w="57150">
              <a:noFill/>
            </a:ln>
            <a:effectLst/>
          </p:spPr>
        </p:pic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6021F967-C0AD-FA62-D8F6-E4A681A6E543}"/>
              </a:ext>
            </a:extLst>
          </p:cNvPr>
          <p:cNvSpPr txBox="1"/>
          <p:nvPr/>
        </p:nvSpPr>
        <p:spPr>
          <a:xfrm>
            <a:off x="923168" y="3098099"/>
            <a:ext cx="465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latin typeface="Montserrat" panose="00000500000000000000" pitchFamily="2" charset="-52"/>
              </a:rPr>
              <a:t>Ортофотоплан</a:t>
            </a:r>
            <a:r>
              <a:rPr lang="ru-RU" sz="2400" dirty="0">
                <a:latin typeface="Montserrat" panose="00000500000000000000" pitchFamily="2" charset="-52"/>
              </a:rPr>
              <a:t> местности</a:t>
            </a:r>
          </a:p>
        </p:txBody>
      </p:sp>
      <p:sp>
        <p:nvSpPr>
          <p:cNvPr id="16" name="Textfeld 45">
            <a:extLst>
              <a:ext uri="{FF2B5EF4-FFF2-40B4-BE49-F238E27FC236}">
                <a16:creationId xmlns:a16="http://schemas.microsoft.com/office/drawing/2014/main" id="{182331BB-4C69-4C9C-8B44-838A3DDF023E}"/>
              </a:ext>
            </a:extLst>
          </p:cNvPr>
          <p:cNvSpPr txBox="1"/>
          <p:nvPr/>
        </p:nvSpPr>
        <p:spPr>
          <a:xfrm>
            <a:off x="37174" y="2089395"/>
            <a:ext cx="626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Ключ </a:t>
            </a:r>
            <a:r>
              <a:rPr lang="en-US" sz="2400" dirty="0">
                <a:latin typeface="Montserrat" panose="00000500000000000000" pitchFamily="2" charset="-52"/>
              </a:rPr>
              <a:t>API </a:t>
            </a:r>
            <a:r>
              <a:rPr lang="ru-RU" sz="2400" dirty="0">
                <a:latin typeface="Montserrat" panose="00000500000000000000" pitchFamily="2" charset="-52"/>
              </a:rPr>
              <a:t>на получение </a:t>
            </a:r>
            <a:r>
              <a:rPr lang="ru-RU" sz="2400" dirty="0" err="1">
                <a:latin typeface="Montserrat" panose="00000500000000000000" pitchFamily="2" charset="-52"/>
              </a:rPr>
              <a:t>геоданных</a:t>
            </a:r>
            <a:r>
              <a:rPr lang="ru-RU" sz="2400" dirty="0">
                <a:latin typeface="Montserrat" panose="00000500000000000000" pitchFamily="2" charset="-52"/>
              </a:rPr>
              <a:t> о ямах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608455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Kreise">
            <a:extLst>
              <a:ext uri="{FF2B5EF4-FFF2-40B4-BE49-F238E27FC236}">
                <a16:creationId xmlns:a16="http://schemas.microsoft.com/office/drawing/2014/main" id="{429087D2-242E-C51D-A1C9-EEEAFBE1D176}"/>
              </a:ext>
            </a:extLst>
          </p:cNvPr>
          <p:cNvGrpSpPr/>
          <p:nvPr/>
        </p:nvGrpSpPr>
        <p:grpSpPr>
          <a:xfrm>
            <a:off x="8993926" y="230926"/>
            <a:ext cx="6700946" cy="6700946"/>
            <a:chOff x="8841526" y="78526"/>
            <a:chExt cx="6700946" cy="67009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AEACBC3-A4AC-AD3F-9E72-F1555326721C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15167FA-5704-53EC-4364-1BE38F15BEC9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E66FF48-7816-F510-4E9F-3594D0B303F6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Oval 1" hidden="1">
            <a:extLst>
              <a:ext uri="{FF2B5EF4-FFF2-40B4-BE49-F238E27FC236}">
                <a16:creationId xmlns:a16="http://schemas.microsoft.com/office/drawing/2014/main" id="{5E585B90-4790-2D65-A657-623CBE02026E}"/>
              </a:ext>
            </a:extLst>
          </p:cNvPr>
          <p:cNvSpPr/>
          <p:nvPr/>
        </p:nvSpPr>
        <p:spPr>
          <a:xfrm>
            <a:off x="8841526" y="78526"/>
            <a:ext cx="6700946" cy="6700946"/>
          </a:xfrm>
          <a:prstGeom prst="ellipse">
            <a:avLst/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4" name="Oval 3" hidden="1">
            <a:extLst>
              <a:ext uri="{FF2B5EF4-FFF2-40B4-BE49-F238E27FC236}">
                <a16:creationId xmlns:a16="http://schemas.microsoft.com/office/drawing/2014/main" id="{60D5B1B1-F6FE-F102-BA57-6A742D0AD2CE}"/>
              </a:ext>
            </a:extLst>
          </p:cNvPr>
          <p:cNvSpPr/>
          <p:nvPr/>
        </p:nvSpPr>
        <p:spPr>
          <a:xfrm>
            <a:off x="9327841" y="511571"/>
            <a:ext cx="5728317" cy="5834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8" hidden="1">
            <a:extLst>
              <a:ext uri="{FF2B5EF4-FFF2-40B4-BE49-F238E27FC236}">
                <a16:creationId xmlns:a16="http://schemas.microsoft.com/office/drawing/2014/main" id="{1E34F9A3-65E8-37A4-500C-AA0720A6F1EC}"/>
              </a:ext>
            </a:extLst>
          </p:cNvPr>
          <p:cNvSpPr/>
          <p:nvPr/>
        </p:nvSpPr>
        <p:spPr>
          <a:xfrm>
            <a:off x="10837744" y="2074745"/>
            <a:ext cx="2708510" cy="2708510"/>
          </a:xfrm>
          <a:prstGeom prst="ellipse">
            <a:avLst/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1965F6AA-CC3C-65A0-822B-978BF667EBF8}"/>
              </a:ext>
            </a:extLst>
          </p:cNvPr>
          <p:cNvSpPr txBox="1"/>
          <p:nvPr/>
        </p:nvSpPr>
        <p:spPr>
          <a:xfrm>
            <a:off x="1095631" y="3737471"/>
            <a:ext cx="4144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ctr">
              <a:defRPr sz="2400" b="1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Цифровая модель поверхности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5C70B38-C1A6-151E-BB2B-64B9801F2D85}"/>
              </a:ext>
            </a:extLst>
          </p:cNvPr>
          <p:cNvGrpSpPr/>
          <p:nvPr/>
        </p:nvGrpSpPr>
        <p:grpSpPr>
          <a:xfrm rot="5400000">
            <a:off x="6226883" y="-2495846"/>
            <a:ext cx="11895542" cy="11889960"/>
            <a:chOff x="6226883" y="-2495846"/>
            <a:chExt cx="11895542" cy="11889960"/>
          </a:xfrm>
        </p:grpSpPr>
        <p:pic>
          <p:nvPicPr>
            <p:cNvPr id="85" name="Picture 6">
              <a:extLst>
                <a:ext uri="{FF2B5EF4-FFF2-40B4-BE49-F238E27FC236}">
                  <a16:creationId xmlns:a16="http://schemas.microsoft.com/office/drawing/2014/main" id="{66EDF9CF-DC84-7F5F-7D85-BD8B1E6BD9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0"/>
            </a:blip>
            <a:srcRect t="1817" b="1817"/>
            <a:stretch/>
          </p:blipFill>
          <p:spPr bwMode="auto">
            <a:xfrm>
              <a:off x="6226883" y="1554929"/>
              <a:ext cx="5000740" cy="3748137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  <p:pic>
          <p:nvPicPr>
            <p:cNvPr id="86" name="Picture 6">
              <a:extLst>
                <a:ext uri="{FF2B5EF4-FFF2-40B4-BE49-F238E27FC236}">
                  <a16:creationId xmlns:a16="http://schemas.microsoft.com/office/drawing/2014/main" id="{3506FB86-571D-24A3-DE90-2EF15028B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57150">
              <a:solidFill>
                <a:srgbClr val="5795C4"/>
              </a:solidFill>
            </a:ln>
            <a:effectLst/>
          </p:spPr>
        </p:pic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C18AE00F-F71F-9CA7-3394-2F3021339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3156375" y="1543764"/>
              <a:ext cx="4966050" cy="3748137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292A2EC0-1AD7-892B-7BE5-6BAD4C7E8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</p:grpSp>
      <p:sp>
        <p:nvSpPr>
          <p:cNvPr id="89" name="!!Parallelogramm 5">
            <a:extLst>
              <a:ext uri="{FF2B5EF4-FFF2-40B4-BE49-F238E27FC236}">
                <a16:creationId xmlns:a16="http://schemas.microsoft.com/office/drawing/2014/main" id="{6F960C88-BFA2-134F-0030-FA7B4980264E}"/>
              </a:ext>
            </a:extLst>
          </p:cNvPr>
          <p:cNvSpPr/>
          <p:nvPr/>
        </p:nvSpPr>
        <p:spPr>
          <a:xfrm>
            <a:off x="-586180" y="-2"/>
            <a:ext cx="7165299" cy="155493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!!Textfeld 4">
            <a:extLst>
              <a:ext uri="{FF2B5EF4-FFF2-40B4-BE49-F238E27FC236}">
                <a16:creationId xmlns:a16="http://schemas.microsoft.com/office/drawing/2014/main" id="{E5237139-66CD-2FCA-CF56-5FC854811D7C}"/>
              </a:ext>
            </a:extLst>
          </p:cNvPr>
          <p:cNvSpPr txBox="1"/>
          <p:nvPr/>
        </p:nvSpPr>
        <p:spPr>
          <a:xfrm>
            <a:off x="342453" y="454299"/>
            <a:ext cx="5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rgbClr val="585454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Конечный продукт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45">
            <a:extLst>
              <a:ext uri="{FF2B5EF4-FFF2-40B4-BE49-F238E27FC236}">
                <a16:creationId xmlns:a16="http://schemas.microsoft.com/office/drawing/2014/main" id="{87729888-38B5-4BE7-A555-EADC9B77E39A}"/>
              </a:ext>
            </a:extLst>
          </p:cNvPr>
          <p:cNvSpPr txBox="1"/>
          <p:nvPr/>
        </p:nvSpPr>
        <p:spPr>
          <a:xfrm>
            <a:off x="923168" y="3098099"/>
            <a:ext cx="465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latin typeface="Montserrat" panose="00000500000000000000" pitchFamily="2" charset="-52"/>
              </a:rPr>
              <a:t>Ортофотоплан</a:t>
            </a:r>
            <a:r>
              <a:rPr lang="ru-RU" sz="2400" dirty="0">
                <a:latin typeface="Montserrat" panose="00000500000000000000" pitchFamily="2" charset="-52"/>
              </a:rPr>
              <a:t> местности</a:t>
            </a:r>
          </a:p>
        </p:txBody>
      </p:sp>
      <p:sp>
        <p:nvSpPr>
          <p:cNvPr id="21" name="Textfeld 45">
            <a:extLst>
              <a:ext uri="{FF2B5EF4-FFF2-40B4-BE49-F238E27FC236}">
                <a16:creationId xmlns:a16="http://schemas.microsoft.com/office/drawing/2014/main" id="{98AC09BA-07B9-461F-BED6-13FD88C3D118}"/>
              </a:ext>
            </a:extLst>
          </p:cNvPr>
          <p:cNvSpPr txBox="1"/>
          <p:nvPr/>
        </p:nvSpPr>
        <p:spPr>
          <a:xfrm>
            <a:off x="37174" y="2089395"/>
            <a:ext cx="626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Ключ </a:t>
            </a:r>
            <a:r>
              <a:rPr lang="en-US" sz="2400" dirty="0">
                <a:latin typeface="Montserrat" panose="00000500000000000000" pitchFamily="2" charset="-52"/>
              </a:rPr>
              <a:t>API </a:t>
            </a:r>
            <a:r>
              <a:rPr lang="ru-RU" sz="2400" dirty="0">
                <a:latin typeface="Montserrat" panose="00000500000000000000" pitchFamily="2" charset="-52"/>
              </a:rPr>
              <a:t>на получение </a:t>
            </a:r>
            <a:r>
              <a:rPr lang="ru-RU" sz="2400" dirty="0" err="1">
                <a:latin typeface="Montserrat" panose="00000500000000000000" pitchFamily="2" charset="-52"/>
              </a:rPr>
              <a:t>геоданных</a:t>
            </a:r>
            <a:r>
              <a:rPr lang="ru-RU" sz="2400" dirty="0">
                <a:latin typeface="Montserrat" panose="00000500000000000000" pitchFamily="2" charset="-52"/>
              </a:rPr>
              <a:t> о ямах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15736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Kreise">
            <a:extLst>
              <a:ext uri="{FF2B5EF4-FFF2-40B4-BE49-F238E27FC236}">
                <a16:creationId xmlns:a16="http://schemas.microsoft.com/office/drawing/2014/main" id="{DE7C8535-D76F-2532-9752-76D49E777E93}"/>
              </a:ext>
            </a:extLst>
          </p:cNvPr>
          <p:cNvGrpSpPr/>
          <p:nvPr/>
        </p:nvGrpSpPr>
        <p:grpSpPr>
          <a:xfrm>
            <a:off x="8841526" y="78526"/>
            <a:ext cx="6700946" cy="6700946"/>
            <a:chOff x="8841526" y="78526"/>
            <a:chExt cx="6700946" cy="67009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0A2222-12C3-CFCD-53DA-C97A16A16FC6}"/>
                </a:ext>
              </a:extLst>
            </p:cNvPr>
            <p:cNvSpPr/>
            <p:nvPr/>
          </p:nvSpPr>
          <p:spPr>
            <a:xfrm>
              <a:off x="8841526" y="78526"/>
              <a:ext cx="6700946" cy="6700946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2848F7B-05F4-626D-DE35-984D85117803}"/>
                </a:ext>
              </a:extLst>
            </p:cNvPr>
            <p:cNvSpPr/>
            <p:nvPr/>
          </p:nvSpPr>
          <p:spPr>
            <a:xfrm>
              <a:off x="9327841" y="511571"/>
              <a:ext cx="5728317" cy="58348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6BFBCF3-10A0-6B63-8473-02C89CFC326D}"/>
                </a:ext>
              </a:extLst>
            </p:cNvPr>
            <p:cNvSpPr/>
            <p:nvPr/>
          </p:nvSpPr>
          <p:spPr>
            <a:xfrm>
              <a:off x="10837744" y="2086798"/>
              <a:ext cx="2708510" cy="2708510"/>
            </a:xfrm>
            <a:prstGeom prst="ellipse">
              <a:avLst/>
            </a:prstGeom>
            <a:solidFill>
              <a:srgbClr val="579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54BE5E7B-12AB-8E41-FB14-4F0C466C8477}"/>
              </a:ext>
            </a:extLst>
          </p:cNvPr>
          <p:cNvSpPr txBox="1"/>
          <p:nvPr/>
        </p:nvSpPr>
        <p:spPr>
          <a:xfrm>
            <a:off x="645611" y="4746175"/>
            <a:ext cx="5212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ctr">
              <a:defRPr sz="2400" b="1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Цифровой двойник поверхности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98A5DAA-CABB-17A6-EBBB-89F36F302821}"/>
              </a:ext>
            </a:extLst>
          </p:cNvPr>
          <p:cNvGrpSpPr/>
          <p:nvPr/>
        </p:nvGrpSpPr>
        <p:grpSpPr>
          <a:xfrm rot="10800000">
            <a:off x="6412196" y="-2495846"/>
            <a:ext cx="11710229" cy="11889960"/>
            <a:chOff x="6226883" y="-2495846"/>
            <a:chExt cx="11710229" cy="11889960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084B179-60CE-7FE4-BF1C-2ABA03F0D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0"/>
            </a:blip>
            <a:srcRect t="1817" b="1817"/>
            <a:stretch/>
          </p:blipFill>
          <p:spPr bwMode="auto">
            <a:xfrm>
              <a:off x="6226883" y="1554929"/>
              <a:ext cx="5000740" cy="3748137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3F558A1E-2A57-922C-7A0E-6F3D67DD0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0"/>
            </a:blip>
            <a:srcRect t="1151" b="1151"/>
            <a:stretch/>
          </p:blipFill>
          <p:spPr bwMode="auto">
            <a:xfrm rot="16200000">
              <a:off x="9691630" y="5019675"/>
              <a:ext cx="5000740" cy="3748137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EF317CF-CC5A-CFC6-FF93-53A8FD45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414" b="-20414"/>
            <a:stretch/>
          </p:blipFill>
          <p:spPr bwMode="auto">
            <a:xfrm rot="10800000">
              <a:off x="12971062" y="1554930"/>
              <a:ext cx="4966050" cy="3748137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57150">
              <a:solidFill>
                <a:srgbClr val="5795C4"/>
              </a:solidFill>
            </a:ln>
            <a:effectLst/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568F455-CE12-F531-105C-62A0B332A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107" r="8863" b="-16258"/>
            <a:stretch/>
          </p:blipFill>
          <p:spPr bwMode="auto">
            <a:xfrm rot="5400000">
              <a:off x="9718025" y="-1895942"/>
              <a:ext cx="5000740" cy="3800931"/>
            </a:xfrm>
            <a:prstGeom prst="roundRect">
              <a:avLst>
                <a:gd name="adj" fmla="val 8594"/>
              </a:avLst>
            </a:prstGeom>
            <a:noFill/>
            <a:ln w="57150">
              <a:noFill/>
            </a:ln>
            <a:effectLst/>
          </p:spPr>
        </p:pic>
      </p:grpSp>
      <p:sp>
        <p:nvSpPr>
          <p:cNvPr id="46" name="!!Parallelogramm 5">
            <a:extLst>
              <a:ext uri="{FF2B5EF4-FFF2-40B4-BE49-F238E27FC236}">
                <a16:creationId xmlns:a16="http://schemas.microsoft.com/office/drawing/2014/main" id="{E252461E-04BA-2841-0BB0-C24AF26F8879}"/>
              </a:ext>
            </a:extLst>
          </p:cNvPr>
          <p:cNvSpPr/>
          <p:nvPr/>
        </p:nvSpPr>
        <p:spPr>
          <a:xfrm>
            <a:off x="-586180" y="-2"/>
            <a:ext cx="7165299" cy="1554931"/>
          </a:xfrm>
          <a:prstGeom prst="parallelogram">
            <a:avLst>
              <a:gd name="adj" fmla="val 33019"/>
            </a:avLst>
          </a:prstGeom>
          <a:solidFill>
            <a:srgbClr val="579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!!Textfeld 4">
            <a:extLst>
              <a:ext uri="{FF2B5EF4-FFF2-40B4-BE49-F238E27FC236}">
                <a16:creationId xmlns:a16="http://schemas.microsoft.com/office/drawing/2014/main" id="{5F27A207-4C88-5E20-42C5-3985F15C3B9A}"/>
              </a:ext>
            </a:extLst>
          </p:cNvPr>
          <p:cNvSpPr txBox="1"/>
          <p:nvPr/>
        </p:nvSpPr>
        <p:spPr>
          <a:xfrm>
            <a:off x="342453" y="454299"/>
            <a:ext cx="5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 b="1">
                <a:solidFill>
                  <a:srgbClr val="585454"/>
                </a:solidFill>
                <a:latin typeface="Montserrat Black" pitchFamily="2" charset="77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Конечный продукт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9DC19B70-CEBC-467C-A1A3-221FA5C1586F}"/>
              </a:ext>
            </a:extLst>
          </p:cNvPr>
          <p:cNvSpPr txBox="1"/>
          <p:nvPr/>
        </p:nvSpPr>
        <p:spPr>
          <a:xfrm>
            <a:off x="1095631" y="3737471"/>
            <a:ext cx="4144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ctr">
              <a:defRPr sz="2400" b="1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Цифровая модель поверхности</a:t>
            </a:r>
          </a:p>
        </p:txBody>
      </p:sp>
      <p:sp>
        <p:nvSpPr>
          <p:cNvPr id="17" name="Textfeld 45">
            <a:extLst>
              <a:ext uri="{FF2B5EF4-FFF2-40B4-BE49-F238E27FC236}">
                <a16:creationId xmlns:a16="http://schemas.microsoft.com/office/drawing/2014/main" id="{23C4372C-4234-45D9-9936-4BADBCD9013D}"/>
              </a:ext>
            </a:extLst>
          </p:cNvPr>
          <p:cNvSpPr txBox="1"/>
          <p:nvPr/>
        </p:nvSpPr>
        <p:spPr>
          <a:xfrm>
            <a:off x="923168" y="3098099"/>
            <a:ext cx="4656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latin typeface="Montserrat" panose="00000500000000000000" pitchFamily="2" charset="-52"/>
              </a:rPr>
              <a:t>Ортофотоплан</a:t>
            </a:r>
            <a:r>
              <a:rPr lang="ru-RU" sz="2400" dirty="0">
                <a:latin typeface="Montserrat" panose="00000500000000000000" pitchFamily="2" charset="-52"/>
              </a:rPr>
              <a:t> местности</a:t>
            </a:r>
          </a:p>
        </p:txBody>
      </p:sp>
      <p:sp>
        <p:nvSpPr>
          <p:cNvPr id="18" name="Textfeld 45">
            <a:extLst>
              <a:ext uri="{FF2B5EF4-FFF2-40B4-BE49-F238E27FC236}">
                <a16:creationId xmlns:a16="http://schemas.microsoft.com/office/drawing/2014/main" id="{930BFB34-EDC0-425B-81CB-1D4E2134C800}"/>
              </a:ext>
            </a:extLst>
          </p:cNvPr>
          <p:cNvSpPr txBox="1"/>
          <p:nvPr/>
        </p:nvSpPr>
        <p:spPr>
          <a:xfrm>
            <a:off x="37174" y="2089395"/>
            <a:ext cx="626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Ключ </a:t>
            </a:r>
            <a:r>
              <a:rPr lang="en-US" sz="2400" dirty="0">
                <a:latin typeface="Montserrat" panose="00000500000000000000" pitchFamily="2" charset="-52"/>
              </a:rPr>
              <a:t>API </a:t>
            </a:r>
            <a:r>
              <a:rPr lang="ru-RU" sz="2400" dirty="0">
                <a:latin typeface="Montserrat" panose="00000500000000000000" pitchFamily="2" charset="-52"/>
              </a:rPr>
              <a:t>на получение </a:t>
            </a:r>
            <a:r>
              <a:rPr lang="ru-RU" sz="2400" dirty="0" err="1">
                <a:latin typeface="Montserrat" panose="00000500000000000000" pitchFamily="2" charset="-52"/>
              </a:rPr>
              <a:t>геоданных</a:t>
            </a:r>
            <a:r>
              <a:rPr lang="ru-RU" sz="2400" dirty="0">
                <a:latin typeface="Montserrat" panose="00000500000000000000" pitchFamily="2" charset="-52"/>
              </a:rPr>
              <a:t> о ямах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49438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955</Words>
  <Application>Microsoft Office PowerPoint</Application>
  <PresentationFormat>Широкоэкранный</PresentationFormat>
  <Paragraphs>251</Paragraphs>
  <Slides>24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Montserrat Black</vt:lpstr>
      <vt:lpstr>Montserrat Medium</vt:lpstr>
      <vt:lpstr>Montserrat SemiBold</vt:lpstr>
      <vt:lpstr>Vidaloka</vt:lpstr>
      <vt:lpstr>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Аналоги и конкуренты</vt:lpstr>
      <vt:lpstr>Аналоги и конкуренты</vt:lpstr>
      <vt:lpstr>Расчёты</vt:lpstr>
      <vt:lpstr>Презентация PowerPoint</vt:lpstr>
      <vt:lpstr>Презентация PowerPoint</vt:lpstr>
      <vt:lpstr>Бизнес модель</vt:lpstr>
      <vt:lpstr>Бизнес модель</vt:lpstr>
      <vt:lpstr>Бизнес модель</vt:lpstr>
      <vt:lpstr>Бизнес модель</vt:lpstr>
      <vt:lpstr>Презентация PowerPoint</vt:lpstr>
      <vt:lpstr>Дорожная карта 2023-2026</vt:lpstr>
      <vt:lpstr>Дорожная карта 2023-2026</vt:lpstr>
      <vt:lpstr>Презентация PowerPoint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Gat</dc:creator>
  <cp:lastModifiedBy>Alex Gat</cp:lastModifiedBy>
  <cp:revision>8</cp:revision>
  <dcterms:modified xsi:type="dcterms:W3CDTF">2023-09-24T19:43:33Z</dcterms:modified>
</cp:coreProperties>
</file>